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Average" panose="020B0604020202020204" charset="0"/>
      <p:regular r:id="rId42"/>
    </p:embeddedFont>
    <p:embeddedFont>
      <p:font typeface="Comfortaa" panose="020B0604020202020204" charset="0"/>
      <p:regular r:id="rId43"/>
      <p:bold r:id="rId44"/>
    </p:embeddedFont>
    <p:embeddedFont>
      <p:font typeface="Lato" panose="020F0502020204030203" pitchFamily="34" charset="0"/>
      <p:regular r:id="rId45"/>
      <p:bold r:id="rId46"/>
      <p:italic r:id="rId47"/>
      <p:boldItalic r:id="rId48"/>
    </p:embeddedFont>
    <p:embeddedFont>
      <p:font typeface="Oswald" panose="00000500000000000000" pitchFamily="2"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2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y Wilkerson" userId="ea93a0d5-5d43-4b9b-bb36-ab0496d00130" providerId="ADAL" clId="{5D9FB4FB-7B91-45AE-9AD8-CF13C0A94A6E}"/>
    <pc:docChg chg="modSld">
      <pc:chgData name="Cory Wilkerson" userId="ea93a0d5-5d43-4b9b-bb36-ab0496d00130" providerId="ADAL" clId="{5D9FB4FB-7B91-45AE-9AD8-CF13C0A94A6E}" dt="2023-03-14T18:08:42.460" v="0" actId="6549"/>
      <pc:docMkLst>
        <pc:docMk/>
      </pc:docMkLst>
      <pc:sldChg chg="modSp mod">
        <pc:chgData name="Cory Wilkerson" userId="ea93a0d5-5d43-4b9b-bb36-ab0496d00130" providerId="ADAL" clId="{5D9FB4FB-7B91-45AE-9AD8-CF13C0A94A6E}" dt="2023-03-14T18:08:42.460" v="0" actId="6549"/>
        <pc:sldMkLst>
          <pc:docMk/>
          <pc:sldMk cId="0" sldId="256"/>
        </pc:sldMkLst>
        <pc:spChg chg="mod">
          <ac:chgData name="Cory Wilkerson" userId="ea93a0d5-5d43-4b9b-bb36-ab0496d00130" providerId="ADAL" clId="{5D9FB4FB-7B91-45AE-9AD8-CF13C0A94A6E}" dt="2023-03-14T18:08:42.460" v="0" actId="6549"/>
          <ac:spMkLst>
            <pc:docMk/>
            <pc:sldMk cId="0" sldId="256"/>
            <ac:spMk id="6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c11c903e7c018d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0c11c903e7c018d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a5e4483eaf_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a5e4483eaf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a5e4483eaf_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a5e4483eaf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a5e4483eaf_1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a5e4483eaf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a692796fcc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a692796fc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a692796fcc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a692796fc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a692796fcc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a692796fc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a692796fcc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a692796fc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a692796fcc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a692796fc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a692796fcc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a692796fc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a5e4483eaf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a5e4483eaf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a5e4483eaf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a5e4483eaf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a5e4483eaf_1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a5e4483eaf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a5e4483eaf_1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a5e4483eaf_1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a6477132d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a6477132d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a6477132dc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a6477132d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a5e4483eaf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a5e4483eaf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a6477132d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1a6477132d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1a5e4483eaf_1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1a5e4483eaf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a7e69a5eb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a7e69a5eb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a6477132dc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a6477132d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a5e4483eaf_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a5e4483eaf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a7e69a5eb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a7e69a5e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a7e69a5eb0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a7e69a5eb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a6477132dc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a6477132d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a6477132d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a6477132d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a6477132d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a6477132d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a5e4483eaf_1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a5e4483eaf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a5e4483eaf_1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a5e4483eaf_1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a5e4483eaf_1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a5e4483eaf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a5e4483eaf_1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a5e4483eaf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a5e4483eaf_1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a5e4483eaf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a5e4483eaf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1a5e4483eaf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a5e4483eaf_1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a5e4483eaf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2a8750f2a404ea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2a8750f2a404ea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2a8750f2a404ea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2a8750f2a404ea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a5e4483eaf_1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a5e4483eaf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0c11c903e7c018d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0c11c903e7c018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jpg"/><Relationship Id="rId5" Type="http://schemas.openxmlformats.org/officeDocument/2006/relationships/image" Target="../media/image37.jp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jpg"/></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png"/><Relationship Id="rId9" Type="http://schemas.openxmlformats.org/officeDocument/2006/relationships/image" Target="../media/image49.jpg"/></Relationships>
</file>

<file path=ppt/slides/_rels/slide24.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png"/><Relationship Id="rId7"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45.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74.jpg"/><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77.jpg"/><Relationship Id="rId4" Type="http://schemas.openxmlformats.org/officeDocument/2006/relationships/image" Target="../media/image76.jpg"/></Relationships>
</file>

<file path=ppt/slides/_rels/slide2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80.jpg"/><Relationship Id="rId4" Type="http://schemas.openxmlformats.org/officeDocument/2006/relationships/image" Target="../media/image7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83.jpg"/><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presentation/d/1F8nFeU_S-ybloODWZbwKO_1rjv_88CfSDkc5ZPYDrq4/edit?usp=share_link"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hyperlink" Target="https://drive.google.com/drive/folders/1Z_44D0cho27-sDM_G6B7xMbaya1WuqAV?usp=share_link"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s://drive.google.com/file/d/193lkCMeO6HW1xKPVAdOMuHQaBLB-SUU5/view?usp=shar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Final Design Project</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300"/>
              <a:t>Scene </a:t>
            </a:r>
            <a:r>
              <a:rPr lang="en" sz="1300" dirty="0"/>
              <a:t>6</a:t>
            </a:r>
            <a:endParaRPr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Reasoning</a:t>
            </a:r>
            <a:endParaRPr/>
          </a:p>
        </p:txBody>
      </p:sp>
      <p:sp>
        <p:nvSpPr>
          <p:cNvPr id="119" name="Google Shape;119;p22"/>
          <p:cNvSpPr txBox="1"/>
          <p:nvPr/>
        </p:nvSpPr>
        <p:spPr>
          <a:xfrm>
            <a:off x="419475" y="864300"/>
            <a:ext cx="8724600" cy="37866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Clr>
                <a:schemeClr val="dk1"/>
              </a:buClr>
              <a:buSzPts val="1300"/>
              <a:buFont typeface="Average"/>
              <a:buChar char="●"/>
            </a:pPr>
            <a:r>
              <a:rPr lang="en" sz="1300">
                <a:solidFill>
                  <a:schemeClr val="dk1"/>
                </a:solidFill>
                <a:latin typeface="Average"/>
                <a:ea typeface="Average"/>
                <a:cs typeface="Average"/>
                <a:sym typeface="Average"/>
              </a:rPr>
              <a:t>For the Wicked Witch, I really wanted to achieve a costume that conveyed her power and authority. I did this through sharp lines and the use of black, which also exemplified the “wicked” aspect of her character. To bring out more color, I wanted to highlight greens and blues as that portrayed the “futuristic witch”, I did this by adding spikes all over her dress and adding a corset to make her figure even more other-worldly. I also added a futuristic whistle, as it was noted that she had one.</a:t>
            </a:r>
            <a:endParaRPr sz="1300">
              <a:solidFill>
                <a:schemeClr val="dk1"/>
              </a:solidFill>
              <a:latin typeface="Average"/>
              <a:ea typeface="Average"/>
              <a:cs typeface="Average"/>
              <a:sym typeface="Average"/>
            </a:endParaRPr>
          </a:p>
          <a:p>
            <a:pPr marL="457200" lvl="0" indent="-311150" algn="l" rtl="0">
              <a:spcBef>
                <a:spcPts val="0"/>
              </a:spcBef>
              <a:spcAft>
                <a:spcPts val="0"/>
              </a:spcAft>
              <a:buClr>
                <a:schemeClr val="dk1"/>
              </a:buClr>
              <a:buSzPts val="1300"/>
              <a:buFont typeface="Average"/>
              <a:buChar char="●"/>
            </a:pPr>
            <a:r>
              <a:rPr lang="en" sz="1300">
                <a:solidFill>
                  <a:schemeClr val="dk1"/>
                </a:solidFill>
                <a:latin typeface="Average"/>
                <a:ea typeface="Average"/>
                <a:cs typeface="Average"/>
                <a:sym typeface="Average"/>
              </a:rPr>
              <a:t>For Dorothy, I went on a more abstract approach. Since she came from a Utilitarian society, I wanted her in a worker jumpsuit to show the conformity that comes with that society. To bring in the “blue” aspect from her costume, I made the jumpsuit blue. To make her more futuristic and add the “traveler” aspect, I added many layers to her top region as I noticed many futuristic designs included them. This helped differentiate her from the people of Oz, and the Witch especially as the Witch was a wealthy Capitalist, and everyone else were lower income people screwed by the system. I also brought in some leather and metal aspects to make it more rugged and futuristic. </a:t>
            </a:r>
            <a:endParaRPr sz="1300">
              <a:solidFill>
                <a:schemeClr val="dk1"/>
              </a:solidFill>
              <a:latin typeface="Average"/>
              <a:ea typeface="Average"/>
              <a:cs typeface="Average"/>
              <a:sym typeface="Average"/>
            </a:endParaRPr>
          </a:p>
          <a:p>
            <a:pPr marL="457200" lvl="0" indent="-311150" algn="l" rtl="0">
              <a:spcBef>
                <a:spcPts val="0"/>
              </a:spcBef>
              <a:spcAft>
                <a:spcPts val="0"/>
              </a:spcAft>
              <a:buClr>
                <a:schemeClr val="dk1"/>
              </a:buClr>
              <a:buSzPts val="1300"/>
              <a:buFont typeface="Average"/>
              <a:buChar char="●"/>
            </a:pPr>
            <a:r>
              <a:rPr lang="en" sz="1300">
                <a:solidFill>
                  <a:schemeClr val="dk1"/>
                </a:solidFill>
                <a:latin typeface="Average"/>
                <a:ea typeface="Average"/>
                <a:cs typeface="Average"/>
                <a:sym typeface="Average"/>
              </a:rPr>
              <a:t>For the Monkeys, I took inspiration from the script where it noted they had leather wings. From here, I decided to design them as bikers, since I noted “leather” and “flying” as part of their characters. To make them more futuristic, I also added sharp and straight lines as well in their costume. I brought in the monkey aspect by adding monkey ears and a tail. I wanted them to polarize the Witch as she was exploiting them, as seen in Capitalist societies, with very few wealthy in control and many under them in poor conditions. To bring in the biker aesthetic, I used spikes, leather, boots, gloves, and goggles to add more dimension to the character. Instead of having just black leather, I wanted to make it dark brown, as many monkeys are often brown.</a:t>
            </a:r>
            <a:endParaRPr sz="1300">
              <a:solidFill>
                <a:schemeClr val="dk1"/>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Research</a:t>
            </a:r>
            <a:endParaRPr/>
          </a:p>
        </p:txBody>
      </p:sp>
      <p:sp>
        <p:nvSpPr>
          <p:cNvPr id="130" name="Google Shape;130;p24"/>
          <p:cNvSpPr txBox="1">
            <a:spLocks noGrp="1"/>
          </p:cNvSpPr>
          <p:nvPr>
            <p:ph type="body" idx="1"/>
          </p:nvPr>
        </p:nvSpPr>
        <p:spPr>
          <a:xfrm>
            <a:off x="1114349" y="1311300"/>
            <a:ext cx="7650900" cy="40776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None/>
            </a:pPr>
            <a:r>
              <a:rPr lang="en" sz="1400">
                <a:solidFill>
                  <a:srgbClr val="EEEEEE"/>
                </a:solidFill>
                <a:latin typeface="Comfortaa"/>
                <a:ea typeface="Comfortaa"/>
                <a:cs typeface="Comfortaa"/>
                <a:sym typeface="Comfortaa"/>
              </a:rPr>
              <a:t>We set our play in the future, so researching technology and trends of the time wasn’t possible. Instead, I mostly focused on researching what sorts of modern architecture is feasible, along with looking at different sci-fi media to use as inspiration.</a:t>
            </a: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r>
              <a:rPr lang="en" sz="1400">
                <a:solidFill>
                  <a:srgbClr val="EEEEEE"/>
                </a:solidFill>
                <a:latin typeface="Comfortaa"/>
                <a:ea typeface="Comfortaa"/>
                <a:cs typeface="Comfortaa"/>
                <a:sym typeface="Comfortaa"/>
              </a:rPr>
              <a:t>Lots of modern architecture has shapes and ledges that seemingly defy gravity, but metal is malleable but strong so it is a good material to use for twisty shapes in buildings. That means metal is a good choice of material since it’s not only practical, but fits the visual idea that comes to mind when people think “futuristic.”</a:t>
            </a: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r>
              <a:rPr lang="en" sz="1400">
                <a:solidFill>
                  <a:srgbClr val="EEEEEE"/>
                </a:solidFill>
                <a:latin typeface="Comfortaa"/>
                <a:ea typeface="Comfortaa"/>
                <a:cs typeface="Comfortaa"/>
                <a:sym typeface="Comfortaa"/>
              </a:rPr>
              <a:t>Many people think modern architecture is ugly and unappealing which actually came as a shock to me while researching since I think wacky buildings are beautifully innovative and impressive. People want buildings in predictable shapes, so something impractical that sticks out is perfect for the dwelling of a villain like the witch. Buildings like these are also typically very expensive to make since their so complex, which fits perfectly with the commentary on capitalism our design of this play is trying to make.</a:t>
            </a: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endParaRPr sz="1400">
              <a:solidFill>
                <a:srgbClr val="EEEEEE"/>
              </a:solidFill>
              <a:latin typeface="Comfortaa"/>
              <a:ea typeface="Comfortaa"/>
              <a:cs typeface="Comfortaa"/>
              <a:sym typeface="Comfortaa"/>
            </a:endParaRPr>
          </a:p>
          <a:p>
            <a:pPr marL="0" lvl="0" indent="0" algn="l" rtl="0">
              <a:lnSpc>
                <a:spcPct val="100000"/>
              </a:lnSpc>
              <a:spcBef>
                <a:spcPts val="0"/>
              </a:spcBef>
              <a:spcAft>
                <a:spcPts val="0"/>
              </a:spcAft>
              <a:buNone/>
            </a:pPr>
            <a:r>
              <a:rPr lang="en" sz="1400">
                <a:solidFill>
                  <a:srgbClr val="EEEEEE"/>
                </a:solidFill>
                <a:latin typeface="Comfortaa"/>
                <a:ea typeface="Comfortaa"/>
                <a:cs typeface="Comfortaa"/>
                <a:sym typeface="Comfortaa"/>
              </a:rPr>
              <a:t>Finally, I wanted to research common trends in office buildings. This was fairly simple. Office buildings are rigid, samey, and utilitarian. I wanted to incorporate some of those features into the more wild design so it’s still communicated that this is a place of work, and that the witch is also a businesswoman.</a:t>
            </a:r>
            <a:endParaRPr sz="1400">
              <a:solidFill>
                <a:srgbClr val="EEEEEE"/>
              </a:solidFill>
              <a:latin typeface="Comfortaa"/>
              <a:ea typeface="Comfortaa"/>
              <a:cs typeface="Comfortaa"/>
              <a:sym typeface="Comfortaa"/>
            </a:endParaRPr>
          </a:p>
          <a:p>
            <a:pPr marL="0" lvl="0" indent="0" algn="l" rtl="0">
              <a:spcBef>
                <a:spcPts val="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79035" y="335450"/>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Moodboard</a:t>
            </a:r>
            <a:endParaRPr/>
          </a:p>
        </p:txBody>
      </p:sp>
      <p:pic>
        <p:nvPicPr>
          <p:cNvPr id="136" name="Google Shape;136;p25"/>
          <p:cNvPicPr preferRelativeResize="0"/>
          <p:nvPr/>
        </p:nvPicPr>
        <p:blipFill>
          <a:blip r:embed="rId3">
            <a:alphaModFix/>
          </a:blip>
          <a:stretch>
            <a:fillRect/>
          </a:stretch>
        </p:blipFill>
        <p:spPr>
          <a:xfrm>
            <a:off x="5370247" y="224325"/>
            <a:ext cx="3501453" cy="1971325"/>
          </a:xfrm>
          <a:prstGeom prst="rect">
            <a:avLst/>
          </a:prstGeom>
          <a:noFill/>
          <a:ln w="114300" cap="flat" cmpd="sng">
            <a:solidFill>
              <a:srgbClr val="595959"/>
            </a:solidFill>
            <a:prstDash val="solid"/>
            <a:round/>
            <a:headEnd type="none" w="sm" len="sm"/>
            <a:tailEnd type="none" w="sm" len="sm"/>
          </a:ln>
        </p:spPr>
      </p:pic>
      <p:pic>
        <p:nvPicPr>
          <p:cNvPr id="137" name="Google Shape;137;p25"/>
          <p:cNvPicPr preferRelativeResize="0"/>
          <p:nvPr/>
        </p:nvPicPr>
        <p:blipFill>
          <a:blip r:embed="rId4">
            <a:alphaModFix/>
          </a:blip>
          <a:stretch>
            <a:fillRect/>
          </a:stretch>
        </p:blipFill>
        <p:spPr>
          <a:xfrm>
            <a:off x="3095343" y="600425"/>
            <a:ext cx="2953300" cy="1971325"/>
          </a:xfrm>
          <a:prstGeom prst="rect">
            <a:avLst/>
          </a:prstGeom>
          <a:noFill/>
          <a:ln w="114300" cap="flat" cmpd="sng">
            <a:solidFill>
              <a:srgbClr val="595959"/>
            </a:solidFill>
            <a:prstDash val="solid"/>
            <a:round/>
            <a:headEnd type="none" w="sm" len="sm"/>
            <a:tailEnd type="none" w="sm" len="sm"/>
          </a:ln>
        </p:spPr>
      </p:pic>
      <p:pic>
        <p:nvPicPr>
          <p:cNvPr id="138" name="Google Shape;138;p25"/>
          <p:cNvPicPr preferRelativeResize="0"/>
          <p:nvPr/>
        </p:nvPicPr>
        <p:blipFill>
          <a:blip r:embed="rId5">
            <a:alphaModFix/>
          </a:blip>
          <a:stretch>
            <a:fillRect/>
          </a:stretch>
        </p:blipFill>
        <p:spPr>
          <a:xfrm>
            <a:off x="263774" y="3479500"/>
            <a:ext cx="2349402" cy="1499249"/>
          </a:xfrm>
          <a:prstGeom prst="rect">
            <a:avLst/>
          </a:prstGeom>
          <a:noFill/>
          <a:ln w="114300" cap="flat" cmpd="sng">
            <a:solidFill>
              <a:srgbClr val="595959"/>
            </a:solidFill>
            <a:prstDash val="solid"/>
            <a:round/>
            <a:headEnd type="none" w="sm" len="sm"/>
            <a:tailEnd type="none" w="sm" len="sm"/>
          </a:ln>
        </p:spPr>
      </p:pic>
      <p:pic>
        <p:nvPicPr>
          <p:cNvPr id="139" name="Google Shape;139;p25"/>
          <p:cNvPicPr preferRelativeResize="0"/>
          <p:nvPr/>
        </p:nvPicPr>
        <p:blipFill>
          <a:blip r:embed="rId6">
            <a:alphaModFix/>
          </a:blip>
          <a:stretch>
            <a:fillRect/>
          </a:stretch>
        </p:blipFill>
        <p:spPr>
          <a:xfrm>
            <a:off x="524900" y="2463850"/>
            <a:ext cx="1827157" cy="1216900"/>
          </a:xfrm>
          <a:prstGeom prst="rect">
            <a:avLst/>
          </a:prstGeom>
          <a:noFill/>
          <a:ln w="114300" cap="flat" cmpd="sng">
            <a:solidFill>
              <a:srgbClr val="595959"/>
            </a:solidFill>
            <a:prstDash val="solid"/>
            <a:round/>
            <a:headEnd type="none" w="sm" len="sm"/>
            <a:tailEnd type="none" w="sm" len="sm"/>
          </a:ln>
        </p:spPr>
      </p:pic>
      <p:pic>
        <p:nvPicPr>
          <p:cNvPr id="140" name="Google Shape;140;p25"/>
          <p:cNvPicPr preferRelativeResize="0"/>
          <p:nvPr/>
        </p:nvPicPr>
        <p:blipFill>
          <a:blip r:embed="rId7">
            <a:alphaModFix/>
          </a:blip>
          <a:stretch>
            <a:fillRect/>
          </a:stretch>
        </p:blipFill>
        <p:spPr>
          <a:xfrm>
            <a:off x="7093775" y="3842250"/>
            <a:ext cx="1704751" cy="1136500"/>
          </a:xfrm>
          <a:prstGeom prst="rect">
            <a:avLst/>
          </a:prstGeom>
          <a:noFill/>
          <a:ln w="114300" cap="flat" cmpd="sng">
            <a:solidFill>
              <a:srgbClr val="595959"/>
            </a:solidFill>
            <a:prstDash val="solid"/>
            <a:round/>
            <a:headEnd type="none" w="sm" len="sm"/>
            <a:tailEnd type="none" w="sm" len="sm"/>
          </a:ln>
        </p:spPr>
      </p:pic>
      <p:sp>
        <p:nvSpPr>
          <p:cNvPr id="141" name="Google Shape;141;p25"/>
          <p:cNvSpPr txBox="1"/>
          <p:nvPr/>
        </p:nvSpPr>
        <p:spPr>
          <a:xfrm>
            <a:off x="263775" y="1859300"/>
            <a:ext cx="149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EEEEE"/>
                </a:solidFill>
                <a:latin typeface="Comfortaa"/>
                <a:ea typeface="Comfortaa"/>
                <a:cs typeface="Comfortaa"/>
                <a:sym typeface="Comfortaa"/>
              </a:rPr>
              <a:t>Fields</a:t>
            </a:r>
            <a:endParaRPr>
              <a:solidFill>
                <a:srgbClr val="EEEEEE"/>
              </a:solidFill>
              <a:latin typeface="Comfortaa"/>
              <a:ea typeface="Comfortaa"/>
              <a:cs typeface="Comfortaa"/>
              <a:sym typeface="Comfortaa"/>
            </a:endParaRPr>
          </a:p>
        </p:txBody>
      </p:sp>
      <p:sp>
        <p:nvSpPr>
          <p:cNvPr id="142" name="Google Shape;142;p25"/>
          <p:cNvSpPr txBox="1"/>
          <p:nvPr/>
        </p:nvSpPr>
        <p:spPr>
          <a:xfrm>
            <a:off x="1046825" y="1828550"/>
            <a:ext cx="990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EEEEE"/>
                </a:solidFill>
                <a:latin typeface="Comfortaa"/>
                <a:ea typeface="Comfortaa"/>
                <a:cs typeface="Comfortaa"/>
                <a:sym typeface="Comfortaa"/>
              </a:rPr>
              <a:t>Outside the witch’s castle</a:t>
            </a:r>
            <a:endParaRPr sz="700">
              <a:solidFill>
                <a:srgbClr val="EEEEEE"/>
              </a:solidFill>
              <a:latin typeface="Comfortaa"/>
              <a:ea typeface="Comfortaa"/>
              <a:cs typeface="Comfortaa"/>
              <a:sym typeface="Comfortaa"/>
            </a:endParaRPr>
          </a:p>
        </p:txBody>
      </p:sp>
      <p:pic>
        <p:nvPicPr>
          <p:cNvPr id="143" name="Google Shape;143;p25"/>
          <p:cNvPicPr preferRelativeResize="0"/>
          <p:nvPr/>
        </p:nvPicPr>
        <p:blipFill>
          <a:blip r:embed="rId8">
            <a:alphaModFix/>
          </a:blip>
          <a:stretch>
            <a:fillRect/>
          </a:stretch>
        </p:blipFill>
        <p:spPr>
          <a:xfrm>
            <a:off x="2145250" y="3090325"/>
            <a:ext cx="1127887" cy="751925"/>
          </a:xfrm>
          <a:prstGeom prst="rect">
            <a:avLst/>
          </a:prstGeom>
          <a:noFill/>
          <a:ln w="114300" cap="flat" cmpd="sng">
            <a:solidFill>
              <a:srgbClr val="595959"/>
            </a:solidFill>
            <a:prstDash val="solid"/>
            <a:round/>
            <a:headEnd type="none" w="sm" len="sm"/>
            <a:tailEnd type="none" w="sm" len="sm"/>
          </a:ln>
        </p:spPr>
      </p:pic>
      <p:pic>
        <p:nvPicPr>
          <p:cNvPr id="144" name="Google Shape;144;p25"/>
          <p:cNvPicPr preferRelativeResize="0"/>
          <p:nvPr/>
        </p:nvPicPr>
        <p:blipFill>
          <a:blip r:embed="rId9">
            <a:alphaModFix/>
          </a:blip>
          <a:stretch>
            <a:fillRect/>
          </a:stretch>
        </p:blipFill>
        <p:spPr>
          <a:xfrm>
            <a:off x="4342704" y="3520763"/>
            <a:ext cx="2275701" cy="1416725"/>
          </a:xfrm>
          <a:prstGeom prst="rect">
            <a:avLst/>
          </a:prstGeom>
          <a:noFill/>
          <a:ln w="114300" cap="flat" cmpd="sng">
            <a:solidFill>
              <a:srgbClr val="595959"/>
            </a:solidFill>
            <a:prstDash val="solid"/>
            <a:round/>
            <a:headEnd type="none" w="sm" len="sm"/>
            <a:tailEnd type="none" w="sm" len="sm"/>
          </a:ln>
        </p:spPr>
      </p:pic>
      <p:pic>
        <p:nvPicPr>
          <p:cNvPr id="145" name="Google Shape;145;p25"/>
          <p:cNvPicPr preferRelativeResize="0"/>
          <p:nvPr/>
        </p:nvPicPr>
        <p:blipFill>
          <a:blip r:embed="rId10">
            <a:alphaModFix/>
          </a:blip>
          <a:stretch>
            <a:fillRect/>
          </a:stretch>
        </p:blipFill>
        <p:spPr>
          <a:xfrm>
            <a:off x="5864294" y="2571738"/>
            <a:ext cx="1999005" cy="1499250"/>
          </a:xfrm>
          <a:prstGeom prst="rect">
            <a:avLst/>
          </a:prstGeom>
          <a:noFill/>
          <a:ln w="114300" cap="flat" cmpd="sng">
            <a:solidFill>
              <a:srgbClr val="595959"/>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6"/>
          <p:cNvPicPr preferRelativeResize="0"/>
          <p:nvPr/>
        </p:nvPicPr>
        <p:blipFill>
          <a:blip r:embed="rId3">
            <a:alphaModFix/>
          </a:blip>
          <a:stretch>
            <a:fillRect/>
          </a:stretch>
        </p:blipFill>
        <p:spPr>
          <a:xfrm>
            <a:off x="260275" y="152400"/>
            <a:ext cx="4178375" cy="2321319"/>
          </a:xfrm>
          <a:prstGeom prst="rect">
            <a:avLst/>
          </a:prstGeom>
          <a:noFill/>
          <a:ln w="114300" cap="flat" cmpd="sng">
            <a:solidFill>
              <a:srgbClr val="595959"/>
            </a:solidFill>
            <a:prstDash val="solid"/>
            <a:round/>
            <a:headEnd type="none" w="sm" len="sm"/>
            <a:tailEnd type="none" w="sm" len="sm"/>
          </a:ln>
        </p:spPr>
      </p:pic>
      <p:pic>
        <p:nvPicPr>
          <p:cNvPr id="151" name="Google Shape;151;p26"/>
          <p:cNvPicPr preferRelativeResize="0"/>
          <p:nvPr/>
        </p:nvPicPr>
        <p:blipFill>
          <a:blip r:embed="rId4">
            <a:alphaModFix/>
          </a:blip>
          <a:stretch>
            <a:fillRect/>
          </a:stretch>
        </p:blipFill>
        <p:spPr>
          <a:xfrm>
            <a:off x="5832698" y="497600"/>
            <a:ext cx="2768923" cy="4148301"/>
          </a:xfrm>
          <a:prstGeom prst="rect">
            <a:avLst/>
          </a:prstGeom>
          <a:noFill/>
          <a:ln w="114300" cap="flat" cmpd="sng">
            <a:solidFill>
              <a:srgbClr val="595959"/>
            </a:solidFill>
            <a:prstDash val="solid"/>
            <a:round/>
            <a:headEnd type="none" w="sm" len="sm"/>
            <a:tailEnd type="none" w="sm" len="sm"/>
          </a:ln>
        </p:spPr>
      </p:pic>
      <p:pic>
        <p:nvPicPr>
          <p:cNvPr id="152" name="Google Shape;152;p26"/>
          <p:cNvPicPr preferRelativeResize="0"/>
          <p:nvPr/>
        </p:nvPicPr>
        <p:blipFill rotWithShape="1">
          <a:blip r:embed="rId5">
            <a:alphaModFix/>
          </a:blip>
          <a:srcRect l="14140" t="6046" b="21447"/>
          <a:stretch/>
        </p:blipFill>
        <p:spPr>
          <a:xfrm>
            <a:off x="570100" y="2350175"/>
            <a:ext cx="2612499" cy="1240400"/>
          </a:xfrm>
          <a:prstGeom prst="rect">
            <a:avLst/>
          </a:prstGeom>
          <a:noFill/>
          <a:ln w="114300" cap="flat" cmpd="sng">
            <a:solidFill>
              <a:srgbClr val="595959"/>
            </a:solidFill>
            <a:prstDash val="solid"/>
            <a:round/>
            <a:headEnd type="none" w="sm" len="sm"/>
            <a:tailEnd type="none" w="sm" len="sm"/>
          </a:ln>
        </p:spPr>
      </p:pic>
      <p:pic>
        <p:nvPicPr>
          <p:cNvPr id="153" name="Google Shape;153;p26"/>
          <p:cNvPicPr preferRelativeResize="0"/>
          <p:nvPr/>
        </p:nvPicPr>
        <p:blipFill>
          <a:blip r:embed="rId6">
            <a:alphaModFix/>
          </a:blip>
          <a:stretch>
            <a:fillRect/>
          </a:stretch>
        </p:blipFill>
        <p:spPr>
          <a:xfrm>
            <a:off x="3558325" y="2833150"/>
            <a:ext cx="3046700" cy="2025300"/>
          </a:xfrm>
          <a:prstGeom prst="rect">
            <a:avLst/>
          </a:prstGeom>
          <a:noFill/>
          <a:ln w="114300" cap="flat" cmpd="sng">
            <a:solidFill>
              <a:srgbClr val="595959"/>
            </a:solidFill>
            <a:prstDash val="solid"/>
            <a:round/>
            <a:headEnd type="none" w="sm" len="sm"/>
            <a:tailEnd type="none" w="sm" len="sm"/>
          </a:ln>
        </p:spPr>
      </p:pic>
      <p:sp>
        <p:nvSpPr>
          <p:cNvPr id="154" name="Google Shape;154;p26"/>
          <p:cNvSpPr txBox="1"/>
          <p:nvPr/>
        </p:nvSpPr>
        <p:spPr>
          <a:xfrm>
            <a:off x="148750" y="4645900"/>
            <a:ext cx="261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EEEEE"/>
                </a:solidFill>
                <a:latin typeface="Comfortaa"/>
                <a:ea typeface="Comfortaa"/>
                <a:cs typeface="Comfortaa"/>
                <a:sym typeface="Comfortaa"/>
              </a:rPr>
              <a:t>Office Buildings</a:t>
            </a:r>
            <a:endParaRPr>
              <a:solidFill>
                <a:srgbClr val="EEEEEE"/>
              </a:solidFill>
              <a:latin typeface="Comfortaa"/>
              <a:ea typeface="Comfortaa"/>
              <a:cs typeface="Comfortaa"/>
              <a:sym typeface="Comfortaa"/>
            </a:endParaRPr>
          </a:p>
        </p:txBody>
      </p:sp>
      <p:pic>
        <p:nvPicPr>
          <p:cNvPr id="155" name="Google Shape;155;p26"/>
          <p:cNvPicPr preferRelativeResize="0"/>
          <p:nvPr/>
        </p:nvPicPr>
        <p:blipFill rotWithShape="1">
          <a:blip r:embed="rId7">
            <a:alphaModFix/>
          </a:blip>
          <a:srcRect l="34221" r="34693"/>
          <a:stretch/>
        </p:blipFill>
        <p:spPr>
          <a:xfrm>
            <a:off x="4716547" y="152400"/>
            <a:ext cx="838275" cy="2696850"/>
          </a:xfrm>
          <a:prstGeom prst="rect">
            <a:avLst/>
          </a:prstGeom>
          <a:noFill/>
          <a:ln w="114300" cap="flat" cmpd="sng">
            <a:solidFill>
              <a:srgbClr val="595959"/>
            </a:solidFill>
            <a:prstDash val="solid"/>
            <a:round/>
            <a:headEnd type="none" w="sm" len="sm"/>
            <a:tailEnd type="none" w="sm" len="sm"/>
          </a:ln>
        </p:spPr>
      </p:pic>
      <p:sp>
        <p:nvSpPr>
          <p:cNvPr id="156" name="Google Shape;156;p26"/>
          <p:cNvSpPr txBox="1"/>
          <p:nvPr/>
        </p:nvSpPr>
        <p:spPr>
          <a:xfrm>
            <a:off x="148750" y="4858450"/>
            <a:ext cx="26124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EEEEE"/>
                </a:solidFill>
                <a:latin typeface="Comfortaa"/>
                <a:ea typeface="Comfortaa"/>
                <a:cs typeface="Comfortaa"/>
                <a:sym typeface="Comfortaa"/>
              </a:rPr>
              <a:t>Witch’s castle</a:t>
            </a:r>
            <a:endParaRPr sz="700">
              <a:solidFill>
                <a:srgbClr val="EEEEEE"/>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7"/>
          <p:cNvPicPr preferRelativeResize="0"/>
          <p:nvPr/>
        </p:nvPicPr>
        <p:blipFill>
          <a:blip r:embed="rId3">
            <a:alphaModFix/>
          </a:blip>
          <a:stretch>
            <a:fillRect/>
          </a:stretch>
        </p:blipFill>
        <p:spPr>
          <a:xfrm>
            <a:off x="5210651" y="524250"/>
            <a:ext cx="2402600" cy="1216506"/>
          </a:xfrm>
          <a:prstGeom prst="rect">
            <a:avLst/>
          </a:prstGeom>
          <a:noFill/>
          <a:ln w="114300" cap="flat" cmpd="sng">
            <a:solidFill>
              <a:srgbClr val="595959"/>
            </a:solidFill>
            <a:prstDash val="solid"/>
            <a:round/>
            <a:headEnd type="none" w="sm" len="sm"/>
            <a:tailEnd type="none" w="sm" len="sm"/>
          </a:ln>
        </p:spPr>
      </p:pic>
      <p:pic>
        <p:nvPicPr>
          <p:cNvPr id="162" name="Google Shape;162;p27"/>
          <p:cNvPicPr preferRelativeResize="0"/>
          <p:nvPr/>
        </p:nvPicPr>
        <p:blipFill>
          <a:blip r:embed="rId4">
            <a:alphaModFix/>
          </a:blip>
          <a:stretch>
            <a:fillRect/>
          </a:stretch>
        </p:blipFill>
        <p:spPr>
          <a:xfrm>
            <a:off x="4170033" y="1828800"/>
            <a:ext cx="4744607" cy="3162299"/>
          </a:xfrm>
          <a:prstGeom prst="rect">
            <a:avLst/>
          </a:prstGeom>
          <a:noFill/>
          <a:ln w="114300" cap="flat" cmpd="sng">
            <a:solidFill>
              <a:srgbClr val="595959"/>
            </a:solidFill>
            <a:prstDash val="solid"/>
            <a:round/>
            <a:headEnd type="none" w="sm" len="sm"/>
            <a:tailEnd type="none" w="sm" len="sm"/>
          </a:ln>
        </p:spPr>
      </p:pic>
      <p:pic>
        <p:nvPicPr>
          <p:cNvPr id="163" name="Google Shape;163;p27"/>
          <p:cNvPicPr preferRelativeResize="0"/>
          <p:nvPr/>
        </p:nvPicPr>
        <p:blipFill>
          <a:blip r:embed="rId5">
            <a:alphaModFix/>
          </a:blip>
          <a:stretch>
            <a:fillRect/>
          </a:stretch>
        </p:blipFill>
        <p:spPr>
          <a:xfrm>
            <a:off x="2956800" y="722000"/>
            <a:ext cx="2402599" cy="1716151"/>
          </a:xfrm>
          <a:prstGeom prst="rect">
            <a:avLst/>
          </a:prstGeom>
          <a:noFill/>
          <a:ln w="114300" cap="flat" cmpd="sng">
            <a:solidFill>
              <a:srgbClr val="595959"/>
            </a:solidFill>
            <a:prstDash val="solid"/>
            <a:round/>
            <a:headEnd type="none" w="sm" len="sm"/>
            <a:tailEnd type="none" w="sm" len="sm"/>
          </a:ln>
        </p:spPr>
      </p:pic>
      <p:pic>
        <p:nvPicPr>
          <p:cNvPr id="164" name="Google Shape;164;p27"/>
          <p:cNvPicPr preferRelativeResize="0"/>
          <p:nvPr/>
        </p:nvPicPr>
        <p:blipFill rotWithShape="1">
          <a:blip r:embed="rId6">
            <a:alphaModFix/>
          </a:blip>
          <a:srcRect l="68328" r="10255"/>
          <a:stretch/>
        </p:blipFill>
        <p:spPr>
          <a:xfrm>
            <a:off x="267225" y="383525"/>
            <a:ext cx="1666224" cy="4376450"/>
          </a:xfrm>
          <a:prstGeom prst="rect">
            <a:avLst/>
          </a:prstGeom>
          <a:noFill/>
          <a:ln w="114300" cap="flat" cmpd="sng">
            <a:solidFill>
              <a:srgbClr val="595959"/>
            </a:solidFill>
            <a:prstDash val="solid"/>
            <a:round/>
            <a:headEnd type="none" w="sm" len="sm"/>
            <a:tailEnd type="none" w="sm" len="sm"/>
          </a:ln>
        </p:spPr>
      </p:pic>
      <p:pic>
        <p:nvPicPr>
          <p:cNvPr id="165" name="Google Shape;165;p27"/>
          <p:cNvPicPr preferRelativeResize="0"/>
          <p:nvPr/>
        </p:nvPicPr>
        <p:blipFill>
          <a:blip r:embed="rId7">
            <a:alphaModFix/>
          </a:blip>
          <a:stretch>
            <a:fillRect/>
          </a:stretch>
        </p:blipFill>
        <p:spPr>
          <a:xfrm>
            <a:off x="1218250" y="3213575"/>
            <a:ext cx="2512323" cy="1777525"/>
          </a:xfrm>
          <a:prstGeom prst="rect">
            <a:avLst/>
          </a:prstGeom>
          <a:noFill/>
          <a:ln w="114300" cap="flat" cmpd="sng">
            <a:solidFill>
              <a:srgbClr val="595959"/>
            </a:solidFill>
            <a:prstDash val="solid"/>
            <a:round/>
            <a:headEnd type="none" w="sm" len="sm"/>
            <a:tailEnd type="none" w="sm" len="sm"/>
          </a:ln>
        </p:spPr>
      </p:pic>
      <p:sp>
        <p:nvSpPr>
          <p:cNvPr id="166" name="Google Shape;166;p27"/>
          <p:cNvSpPr txBox="1"/>
          <p:nvPr/>
        </p:nvSpPr>
        <p:spPr>
          <a:xfrm>
            <a:off x="7817825" y="824700"/>
            <a:ext cx="14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EEEEE"/>
                </a:solidFill>
                <a:latin typeface="Comfortaa"/>
                <a:ea typeface="Comfortaa"/>
                <a:cs typeface="Comfortaa"/>
                <a:sym typeface="Comfortaa"/>
              </a:rPr>
              <a:t>Strange Architecture </a:t>
            </a:r>
            <a:endParaRPr>
              <a:solidFill>
                <a:srgbClr val="EEEEEE"/>
              </a:solidFill>
              <a:latin typeface="Comfortaa"/>
              <a:ea typeface="Comfortaa"/>
              <a:cs typeface="Comfortaa"/>
              <a:sym typeface="Comfortaa"/>
            </a:endParaRPr>
          </a:p>
        </p:txBody>
      </p:sp>
      <p:sp>
        <p:nvSpPr>
          <p:cNvPr id="167" name="Google Shape;167;p27"/>
          <p:cNvSpPr txBox="1"/>
          <p:nvPr/>
        </p:nvSpPr>
        <p:spPr>
          <a:xfrm>
            <a:off x="7817825" y="1297550"/>
            <a:ext cx="11862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EEEEE"/>
                </a:solidFill>
                <a:latin typeface="Comfortaa"/>
                <a:ea typeface="Comfortaa"/>
                <a:cs typeface="Comfortaa"/>
                <a:sym typeface="Comfortaa"/>
              </a:rPr>
              <a:t>Witch’s castle</a:t>
            </a:r>
            <a:endParaRPr sz="700">
              <a:solidFill>
                <a:srgbClr val="EEEEEE"/>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a:blip r:embed="rId3">
            <a:alphaModFix/>
          </a:blip>
          <a:stretch>
            <a:fillRect/>
          </a:stretch>
        </p:blipFill>
        <p:spPr>
          <a:xfrm>
            <a:off x="152400" y="152400"/>
            <a:ext cx="2586674" cy="1724450"/>
          </a:xfrm>
          <a:prstGeom prst="rect">
            <a:avLst/>
          </a:prstGeom>
          <a:noFill/>
          <a:ln w="76200" cap="flat" cmpd="sng">
            <a:solidFill>
              <a:srgbClr val="595959"/>
            </a:solidFill>
            <a:prstDash val="solid"/>
            <a:round/>
            <a:headEnd type="none" w="sm" len="sm"/>
            <a:tailEnd type="none" w="sm" len="sm"/>
          </a:ln>
        </p:spPr>
      </p:pic>
      <p:pic>
        <p:nvPicPr>
          <p:cNvPr id="173" name="Google Shape;173;p28"/>
          <p:cNvPicPr preferRelativeResize="0"/>
          <p:nvPr/>
        </p:nvPicPr>
        <p:blipFill>
          <a:blip r:embed="rId4">
            <a:alphaModFix/>
          </a:blip>
          <a:stretch>
            <a:fillRect/>
          </a:stretch>
        </p:blipFill>
        <p:spPr>
          <a:xfrm>
            <a:off x="1776050" y="1494901"/>
            <a:ext cx="4803000" cy="1856250"/>
          </a:xfrm>
          <a:prstGeom prst="rect">
            <a:avLst/>
          </a:prstGeom>
          <a:noFill/>
          <a:ln w="114300" cap="flat" cmpd="sng">
            <a:solidFill>
              <a:srgbClr val="595959"/>
            </a:solidFill>
            <a:prstDash val="solid"/>
            <a:round/>
            <a:headEnd type="none" w="sm" len="sm"/>
            <a:tailEnd type="none" w="sm" len="sm"/>
          </a:ln>
        </p:spPr>
      </p:pic>
      <p:pic>
        <p:nvPicPr>
          <p:cNvPr id="174" name="Google Shape;174;p28"/>
          <p:cNvPicPr preferRelativeResize="0"/>
          <p:nvPr/>
        </p:nvPicPr>
        <p:blipFill>
          <a:blip r:embed="rId5">
            <a:alphaModFix/>
          </a:blip>
          <a:stretch>
            <a:fillRect/>
          </a:stretch>
        </p:blipFill>
        <p:spPr>
          <a:xfrm>
            <a:off x="5973899" y="340225"/>
            <a:ext cx="3034148" cy="2022275"/>
          </a:xfrm>
          <a:prstGeom prst="rect">
            <a:avLst/>
          </a:prstGeom>
          <a:noFill/>
          <a:ln w="114300" cap="flat" cmpd="sng">
            <a:solidFill>
              <a:srgbClr val="595959"/>
            </a:solidFill>
            <a:prstDash val="solid"/>
            <a:round/>
            <a:headEnd type="none" w="sm" len="sm"/>
            <a:tailEnd type="none" w="sm" len="sm"/>
          </a:ln>
        </p:spPr>
      </p:pic>
      <p:sp>
        <p:nvSpPr>
          <p:cNvPr id="175" name="Google Shape;175;p28"/>
          <p:cNvSpPr txBox="1"/>
          <p:nvPr/>
        </p:nvSpPr>
        <p:spPr>
          <a:xfrm>
            <a:off x="152400" y="1956150"/>
            <a:ext cx="14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EEEEE"/>
                </a:solidFill>
                <a:latin typeface="Comfortaa"/>
                <a:ea typeface="Comfortaa"/>
                <a:cs typeface="Comfortaa"/>
                <a:sym typeface="Comfortaa"/>
              </a:rPr>
              <a:t>Colors &amp; Textures </a:t>
            </a:r>
            <a:endParaRPr>
              <a:solidFill>
                <a:srgbClr val="EEEEEE"/>
              </a:solidFill>
              <a:latin typeface="Comfortaa"/>
              <a:ea typeface="Comfortaa"/>
              <a:cs typeface="Comfortaa"/>
              <a:sym typeface="Comfortaa"/>
            </a:endParaRPr>
          </a:p>
        </p:txBody>
      </p:sp>
      <p:pic>
        <p:nvPicPr>
          <p:cNvPr id="176" name="Google Shape;176;p28"/>
          <p:cNvPicPr preferRelativeResize="0"/>
          <p:nvPr/>
        </p:nvPicPr>
        <p:blipFill>
          <a:blip r:embed="rId6">
            <a:alphaModFix/>
          </a:blip>
          <a:stretch>
            <a:fillRect/>
          </a:stretch>
        </p:blipFill>
        <p:spPr>
          <a:xfrm>
            <a:off x="4571998" y="152395"/>
            <a:ext cx="2125824" cy="1416850"/>
          </a:xfrm>
          <a:prstGeom prst="rect">
            <a:avLst/>
          </a:prstGeom>
          <a:noFill/>
          <a:ln w="114300" cap="flat" cmpd="sng">
            <a:solidFill>
              <a:srgbClr val="595959"/>
            </a:solidFill>
            <a:prstDash val="solid"/>
            <a:round/>
            <a:headEnd type="none" w="sm" len="sm"/>
            <a:tailEnd type="none" w="sm" len="sm"/>
          </a:ln>
        </p:spPr>
      </p:pic>
      <p:pic>
        <p:nvPicPr>
          <p:cNvPr id="177" name="Google Shape;177;p28"/>
          <p:cNvPicPr preferRelativeResize="0"/>
          <p:nvPr/>
        </p:nvPicPr>
        <p:blipFill>
          <a:blip r:embed="rId7">
            <a:alphaModFix/>
          </a:blip>
          <a:stretch>
            <a:fillRect/>
          </a:stretch>
        </p:blipFill>
        <p:spPr>
          <a:xfrm>
            <a:off x="5577350" y="2263325"/>
            <a:ext cx="1977750" cy="1318500"/>
          </a:xfrm>
          <a:prstGeom prst="rect">
            <a:avLst/>
          </a:prstGeom>
          <a:noFill/>
          <a:ln w="114300" cap="flat" cmpd="sng">
            <a:solidFill>
              <a:srgbClr val="595959"/>
            </a:solidFill>
            <a:prstDash val="solid"/>
            <a:round/>
            <a:headEnd type="none" w="sm" len="sm"/>
            <a:tailEnd type="none" w="sm" len="sm"/>
          </a:ln>
        </p:spPr>
      </p:pic>
      <p:pic>
        <p:nvPicPr>
          <p:cNvPr id="178" name="Google Shape;178;p28"/>
          <p:cNvPicPr preferRelativeResize="0"/>
          <p:nvPr/>
        </p:nvPicPr>
        <p:blipFill>
          <a:blip r:embed="rId8">
            <a:alphaModFix/>
          </a:blip>
          <a:stretch>
            <a:fillRect/>
          </a:stretch>
        </p:blipFill>
        <p:spPr>
          <a:xfrm>
            <a:off x="2310375" y="446200"/>
            <a:ext cx="1705275" cy="1136850"/>
          </a:xfrm>
          <a:prstGeom prst="rect">
            <a:avLst/>
          </a:prstGeom>
          <a:noFill/>
          <a:ln w="114300" cap="flat" cmpd="sng">
            <a:solidFill>
              <a:srgbClr val="595959"/>
            </a:solidFill>
            <a:prstDash val="solid"/>
            <a:round/>
            <a:headEnd type="none" w="sm" len="sm"/>
            <a:tailEnd type="none" w="sm" len="sm"/>
          </a:ln>
        </p:spPr>
      </p:pic>
      <p:pic>
        <p:nvPicPr>
          <p:cNvPr id="179" name="Google Shape;179;p28"/>
          <p:cNvPicPr preferRelativeResize="0"/>
          <p:nvPr/>
        </p:nvPicPr>
        <p:blipFill>
          <a:blip r:embed="rId9">
            <a:alphaModFix/>
          </a:blip>
          <a:stretch>
            <a:fillRect/>
          </a:stretch>
        </p:blipFill>
        <p:spPr>
          <a:xfrm>
            <a:off x="1032396" y="3079495"/>
            <a:ext cx="2240079" cy="1416850"/>
          </a:xfrm>
          <a:prstGeom prst="rect">
            <a:avLst/>
          </a:prstGeom>
          <a:noFill/>
          <a:ln w="114300" cap="flat" cmpd="sng">
            <a:solidFill>
              <a:srgbClr val="595959"/>
            </a:solidFill>
            <a:prstDash val="solid"/>
            <a:round/>
            <a:headEnd type="none" w="sm" len="sm"/>
            <a:tailEnd type="none" w="sm" len="sm"/>
          </a:ln>
        </p:spPr>
      </p:pic>
      <p:sp>
        <p:nvSpPr>
          <p:cNvPr id="180" name="Google Shape;180;p28"/>
          <p:cNvSpPr txBox="1"/>
          <p:nvPr/>
        </p:nvSpPr>
        <p:spPr>
          <a:xfrm>
            <a:off x="152400" y="2410200"/>
            <a:ext cx="990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EEEEEE"/>
                </a:solidFill>
                <a:latin typeface="Comfortaa"/>
                <a:ea typeface="Comfortaa"/>
                <a:cs typeface="Comfortaa"/>
                <a:sym typeface="Comfortaa"/>
              </a:rPr>
              <a:t>Witch’s castle</a:t>
            </a:r>
            <a:endParaRPr sz="700">
              <a:solidFill>
                <a:srgbClr val="EEEEEE"/>
              </a:solidFill>
              <a:latin typeface="Comfortaa"/>
              <a:ea typeface="Comfortaa"/>
              <a:cs typeface="Comfortaa"/>
              <a:sym typeface="Comfortaa"/>
            </a:endParaRPr>
          </a:p>
        </p:txBody>
      </p:sp>
      <p:pic>
        <p:nvPicPr>
          <p:cNvPr id="181" name="Google Shape;181;p28"/>
          <p:cNvPicPr preferRelativeResize="0"/>
          <p:nvPr/>
        </p:nvPicPr>
        <p:blipFill>
          <a:blip r:embed="rId10">
            <a:alphaModFix/>
          </a:blip>
          <a:stretch>
            <a:fillRect/>
          </a:stretch>
        </p:blipFill>
        <p:spPr>
          <a:xfrm>
            <a:off x="6772201" y="3177850"/>
            <a:ext cx="1976772" cy="1318501"/>
          </a:xfrm>
          <a:prstGeom prst="rect">
            <a:avLst/>
          </a:prstGeom>
          <a:noFill/>
          <a:ln w="114300" cap="flat" cmpd="sng">
            <a:solidFill>
              <a:srgbClr val="59595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Final Design</a:t>
            </a:r>
            <a:endParaRPr/>
          </a:p>
        </p:txBody>
      </p:sp>
      <p:pic>
        <p:nvPicPr>
          <p:cNvPr id="187" name="Google Shape;187;p29"/>
          <p:cNvPicPr preferRelativeResize="0"/>
          <p:nvPr/>
        </p:nvPicPr>
        <p:blipFill>
          <a:blip r:embed="rId3">
            <a:alphaModFix/>
          </a:blip>
          <a:stretch>
            <a:fillRect/>
          </a:stretch>
        </p:blipFill>
        <p:spPr>
          <a:xfrm>
            <a:off x="433200" y="1800800"/>
            <a:ext cx="3742801" cy="2758493"/>
          </a:xfrm>
          <a:prstGeom prst="rect">
            <a:avLst/>
          </a:prstGeom>
          <a:noFill/>
          <a:ln w="114300" cap="flat" cmpd="sng">
            <a:solidFill>
              <a:srgbClr val="595959"/>
            </a:solidFill>
            <a:prstDash val="solid"/>
            <a:round/>
            <a:headEnd type="none" w="sm" len="sm"/>
            <a:tailEnd type="none" w="sm" len="sm"/>
          </a:ln>
        </p:spPr>
      </p:pic>
      <p:pic>
        <p:nvPicPr>
          <p:cNvPr id="188" name="Google Shape;188;p29"/>
          <p:cNvPicPr preferRelativeResize="0"/>
          <p:nvPr/>
        </p:nvPicPr>
        <p:blipFill>
          <a:blip r:embed="rId4">
            <a:alphaModFix/>
          </a:blip>
          <a:stretch>
            <a:fillRect/>
          </a:stretch>
        </p:blipFill>
        <p:spPr>
          <a:xfrm>
            <a:off x="4898076" y="1828063"/>
            <a:ext cx="3770849" cy="2703975"/>
          </a:xfrm>
          <a:prstGeom prst="rect">
            <a:avLst/>
          </a:prstGeom>
          <a:noFill/>
          <a:ln w="114300" cap="flat" cmpd="sng">
            <a:solidFill>
              <a:srgbClr val="59595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Explanation of the Designer’s Choices</a:t>
            </a:r>
            <a:endParaRPr/>
          </a:p>
        </p:txBody>
      </p:sp>
      <p:sp>
        <p:nvSpPr>
          <p:cNvPr id="194" name="Google Shape;194;p30"/>
          <p:cNvSpPr txBox="1">
            <a:spLocks noGrp="1"/>
          </p:cNvSpPr>
          <p:nvPr>
            <p:ph type="body" idx="1"/>
          </p:nvPr>
        </p:nvSpPr>
        <p:spPr>
          <a:xfrm>
            <a:off x="1297500" y="1289725"/>
            <a:ext cx="6947400" cy="37770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This scene consists of two main settings. The first is the witch’s castle, and the second is a field just outside of the witch’s castle. In order to make the transition between these two scenes smoother, I decided both sets would be on stage at once. The traveller would just be opened or closed depending on if the witch’s castle is the focus or not. This works in universe too since the field is just outside of the witch’s castle.</a:t>
            </a:r>
            <a:endParaRPr i="1"/>
          </a:p>
          <a:p>
            <a:pPr marL="457200" lvl="0" indent="-304800" algn="l" rtl="0">
              <a:spcBef>
                <a:spcPts val="0"/>
              </a:spcBef>
              <a:spcAft>
                <a:spcPts val="0"/>
              </a:spcAft>
              <a:buSzPts val="1200"/>
              <a:buChar char="●"/>
            </a:pPr>
            <a:r>
              <a:rPr lang="en"/>
              <a:t>This would be primarily constructed out of wood, as the castle does not have to be moveable, but it needs to be sturdy.</a:t>
            </a:r>
            <a:endParaRPr/>
          </a:p>
          <a:p>
            <a:pPr marL="457200" lvl="0" indent="-304800" algn="l" rtl="0">
              <a:spcBef>
                <a:spcPts val="0"/>
              </a:spcBef>
              <a:spcAft>
                <a:spcPts val="0"/>
              </a:spcAft>
              <a:buSzPts val="1200"/>
              <a:buChar char="●"/>
            </a:pPr>
            <a:r>
              <a:rPr lang="en"/>
              <a:t>The rocks would be constructed out of foam so that actors would not get hurt when they are dropped on the rocks.</a:t>
            </a:r>
            <a:endParaRPr/>
          </a:p>
          <a:p>
            <a:pPr marL="457200" lvl="0" indent="-304800" algn="l" rtl="0">
              <a:spcBef>
                <a:spcPts val="0"/>
              </a:spcBef>
              <a:spcAft>
                <a:spcPts val="0"/>
              </a:spcAft>
              <a:buSzPts val="1200"/>
              <a:buChar char="●"/>
            </a:pPr>
            <a:r>
              <a:rPr lang="en"/>
              <a:t>The balcony on the second floor of the witch’s castle juts out slightly, and the railing is made of glass.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702300" y="-597275"/>
            <a:ext cx="3869700" cy="1887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Explanation of the Designer’s Choices (Cont.)</a:t>
            </a:r>
            <a:endParaRPr/>
          </a:p>
        </p:txBody>
      </p:sp>
      <p:sp>
        <p:nvSpPr>
          <p:cNvPr id="200" name="Google Shape;200;p31"/>
          <p:cNvSpPr txBox="1">
            <a:spLocks noGrp="1"/>
          </p:cNvSpPr>
          <p:nvPr>
            <p:ph type="body" idx="1"/>
          </p:nvPr>
        </p:nvSpPr>
        <p:spPr>
          <a:xfrm>
            <a:off x="1297500" y="1289725"/>
            <a:ext cx="6947400" cy="37770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The field is minimal and barron. This is not only to help create a lonely feel, but it’s also practical. Too many set pieces would block the castle when it was onstage. The scene required sharp rocks that the Tin Woodman is dropped onto by the monkeys, so that had to be included. The tree helps balance the scene and also show that we are outside in a gloomy, decaying setting.</a:t>
            </a:r>
            <a:endParaRPr/>
          </a:p>
          <a:p>
            <a:pPr marL="457200" lvl="0" indent="-304800" algn="l" rtl="0">
              <a:spcBef>
                <a:spcPts val="0"/>
              </a:spcBef>
              <a:spcAft>
                <a:spcPts val="0"/>
              </a:spcAft>
              <a:buSzPts val="1200"/>
              <a:buChar char="●"/>
            </a:pPr>
            <a:r>
              <a:rPr lang="en"/>
              <a:t>The witch’s castle is where I really wanted to let our unique concept shine through. The castle is a mixture between a modern home and an office building, with strange and impractical jagged geometry. I wanted to invoke the feeling that many wild modern structures do, but I had to do so without designing much exterior since the audience obviously needs to see what’s going on within the castle. I settled with this jagged two story section of the building being displayed. There is a small kitchen on the lower floor. This is specifically mentioned in the script, so it had to be included, but I didn’t want it to be a big focus point.</a:t>
            </a:r>
            <a:br>
              <a:rPr lang="en"/>
            </a:br>
            <a:r>
              <a:rPr lang="en"/>
              <a:t>The balcony on the second story is the real show-stopper. This is where the witch can stand imposingly over the rest of the scene as she converses with the monkeys and sends them after Dorothy and friends, which really helps communicate the power she wields in this world.</a:t>
            </a:r>
            <a:endParaRPr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Unifying Concept</a:t>
            </a:r>
            <a:endParaRPr/>
          </a:p>
        </p:txBody>
      </p:sp>
      <p:sp>
        <p:nvSpPr>
          <p:cNvPr id="66" name="Google Shape;66;p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latin typeface="Comfortaa"/>
                <a:ea typeface="Comfortaa"/>
                <a:cs typeface="Comfortaa"/>
                <a:sym typeface="Comfortaa"/>
              </a:rPr>
              <a:t>Idea</a:t>
            </a:r>
            <a:endParaRPr b="1">
              <a:solidFill>
                <a:schemeClr val="dk1"/>
              </a:solidFill>
              <a:latin typeface="Comfortaa"/>
              <a:ea typeface="Comfortaa"/>
              <a:cs typeface="Comfortaa"/>
              <a:sym typeface="Comfortaa"/>
            </a:endParaRPr>
          </a:p>
          <a:p>
            <a:pPr marL="457200" lvl="0" indent="-317500" algn="l" rtl="0">
              <a:spcBef>
                <a:spcPts val="120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What if the Wizard of Oz took place in a future capitalist dystopia?</a:t>
            </a:r>
            <a:endParaRPr>
              <a:solidFill>
                <a:schemeClr val="dk1"/>
              </a:solidFill>
              <a:latin typeface="Comfortaa"/>
              <a:ea typeface="Comfortaa"/>
              <a:cs typeface="Comfortaa"/>
              <a:sym typeface="Comfortaa"/>
            </a:endParaRPr>
          </a:p>
        </p:txBody>
      </p:sp>
      <p:sp>
        <p:nvSpPr>
          <p:cNvPr id="67" name="Google Shape;67;p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solidFill>
                  <a:schemeClr val="dk1"/>
                </a:solidFill>
                <a:latin typeface="Comfortaa"/>
                <a:ea typeface="Comfortaa"/>
                <a:cs typeface="Comfortaa"/>
                <a:sym typeface="Comfortaa"/>
              </a:rPr>
              <a:t>Meaning</a:t>
            </a:r>
            <a:endParaRPr b="1">
              <a:solidFill>
                <a:schemeClr val="dk1"/>
              </a:solidFill>
              <a:latin typeface="Comfortaa"/>
              <a:ea typeface="Comfortaa"/>
              <a:cs typeface="Comfortaa"/>
              <a:sym typeface="Comfortaa"/>
            </a:endParaRPr>
          </a:p>
          <a:p>
            <a:pPr marL="457200" lvl="0" indent="-317500" algn="l" rtl="0">
              <a:spcBef>
                <a:spcPts val="120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The Wizard of Oz features two distinct powerful figures, the Wizard and the Wicked Witch. They work perfectly to represent powerful business owners. The rest of the citizens of Oz bend to their will, so it lends itself to a critique of how capitalism rules people’s lives while the wealthy live lavishly.</a:t>
            </a:r>
            <a:endParaRPr>
              <a:solidFill>
                <a:schemeClr val="dk1"/>
              </a:solidFill>
              <a:latin typeface="Comfortaa"/>
              <a:ea typeface="Comfortaa"/>
              <a:cs typeface="Comfortaa"/>
              <a:sym typeface="Comfortaa"/>
            </a:endParaRPr>
          </a:p>
          <a:p>
            <a:pPr marL="457200" lvl="0" indent="-317500" algn="l" rtl="0">
              <a:spcBef>
                <a:spcPts val="0"/>
              </a:spcBef>
              <a:spcAft>
                <a:spcPts val="0"/>
              </a:spcAft>
              <a:buClr>
                <a:schemeClr val="dk1"/>
              </a:buClr>
              <a:buSzPts val="1400"/>
              <a:buFont typeface="Comfortaa"/>
              <a:buChar char="-"/>
            </a:pPr>
            <a:r>
              <a:rPr lang="en">
                <a:solidFill>
                  <a:schemeClr val="dk1"/>
                </a:solidFill>
                <a:latin typeface="Comfortaa"/>
                <a:ea typeface="Comfortaa"/>
                <a:cs typeface="Comfortaa"/>
                <a:sym typeface="Comfortaa"/>
              </a:rPr>
              <a:t>The original book was also a critique on the economy of the time, so it’s fitting to apply these same ideas to the modern world.</a:t>
            </a:r>
            <a:endParaRPr>
              <a:solidFill>
                <a:schemeClr val="dk1"/>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2"/>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Lights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Research</a:t>
            </a:r>
            <a:endParaRPr/>
          </a:p>
        </p:txBody>
      </p:sp>
      <p:sp>
        <p:nvSpPr>
          <p:cNvPr id="211" name="Google Shape;211;p33"/>
          <p:cNvSpPr txBox="1">
            <a:spLocks noGrp="1"/>
          </p:cNvSpPr>
          <p:nvPr>
            <p:ph type="body" idx="1"/>
          </p:nvPr>
        </p:nvSpPr>
        <p:spPr>
          <a:xfrm>
            <a:off x="1396650" y="1288975"/>
            <a:ext cx="5767200" cy="2938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As the lighting designer of this version of the Wizard of Oz, my research consisted of different forms of the media’s idea of the future and what it would look like. I picked the different pictures and such that I thought fit our version of the Wizard of Oz set in the future. Looking at these pictures gave me ideas of different textures, lights, and materials. This kind of stuff can be very important to a lighting designer. I noticed that a lot of people see the future in a lot of blue lights. I also found a lot of bright vibrant colors. I had to mix these bright colors with the dark colors of the scene we are designing. I also researched different images of overcasted areas because that is one of the vibes we were going for.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Moodboard</a:t>
            </a:r>
            <a:endParaRPr/>
          </a:p>
        </p:txBody>
      </p:sp>
      <p:sp>
        <p:nvSpPr>
          <p:cNvPr id="217" name="Google Shape;217;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8" name="Google Shape;218;p34"/>
          <p:cNvPicPr preferRelativeResize="0"/>
          <p:nvPr/>
        </p:nvPicPr>
        <p:blipFill>
          <a:blip r:embed="rId3">
            <a:alphaModFix/>
          </a:blip>
          <a:stretch>
            <a:fillRect/>
          </a:stretch>
        </p:blipFill>
        <p:spPr>
          <a:xfrm>
            <a:off x="3251575" y="132198"/>
            <a:ext cx="3390921" cy="1695450"/>
          </a:xfrm>
          <a:prstGeom prst="rect">
            <a:avLst/>
          </a:prstGeom>
          <a:noFill/>
          <a:ln>
            <a:noFill/>
          </a:ln>
        </p:spPr>
      </p:pic>
      <p:pic>
        <p:nvPicPr>
          <p:cNvPr id="219" name="Google Shape;219;p34"/>
          <p:cNvPicPr preferRelativeResize="0"/>
          <p:nvPr/>
        </p:nvPicPr>
        <p:blipFill>
          <a:blip r:embed="rId4">
            <a:alphaModFix/>
          </a:blip>
          <a:stretch>
            <a:fillRect/>
          </a:stretch>
        </p:blipFill>
        <p:spPr>
          <a:xfrm>
            <a:off x="187588" y="1300175"/>
            <a:ext cx="2695575" cy="1695450"/>
          </a:xfrm>
          <a:prstGeom prst="rect">
            <a:avLst/>
          </a:prstGeom>
          <a:noFill/>
          <a:ln>
            <a:noFill/>
          </a:ln>
        </p:spPr>
      </p:pic>
      <p:pic>
        <p:nvPicPr>
          <p:cNvPr id="220" name="Google Shape;220;p34"/>
          <p:cNvPicPr preferRelativeResize="0"/>
          <p:nvPr/>
        </p:nvPicPr>
        <p:blipFill>
          <a:blip r:embed="rId5">
            <a:alphaModFix/>
          </a:blip>
          <a:stretch>
            <a:fillRect/>
          </a:stretch>
        </p:blipFill>
        <p:spPr>
          <a:xfrm>
            <a:off x="3158273" y="1972560"/>
            <a:ext cx="2154125" cy="1433475"/>
          </a:xfrm>
          <a:prstGeom prst="rect">
            <a:avLst/>
          </a:prstGeom>
          <a:noFill/>
          <a:ln>
            <a:noFill/>
          </a:ln>
        </p:spPr>
      </p:pic>
      <p:pic>
        <p:nvPicPr>
          <p:cNvPr id="221" name="Google Shape;221;p34"/>
          <p:cNvPicPr preferRelativeResize="0"/>
          <p:nvPr/>
        </p:nvPicPr>
        <p:blipFill>
          <a:blip r:embed="rId6">
            <a:alphaModFix/>
          </a:blip>
          <a:stretch>
            <a:fillRect/>
          </a:stretch>
        </p:blipFill>
        <p:spPr>
          <a:xfrm>
            <a:off x="5587498" y="1959411"/>
            <a:ext cx="2154125" cy="1459755"/>
          </a:xfrm>
          <a:prstGeom prst="rect">
            <a:avLst/>
          </a:prstGeom>
          <a:noFill/>
          <a:ln>
            <a:noFill/>
          </a:ln>
        </p:spPr>
      </p:pic>
      <p:pic>
        <p:nvPicPr>
          <p:cNvPr id="222" name="Google Shape;222;p34"/>
          <p:cNvPicPr preferRelativeResize="0"/>
          <p:nvPr/>
        </p:nvPicPr>
        <p:blipFill>
          <a:blip r:embed="rId7">
            <a:alphaModFix/>
          </a:blip>
          <a:stretch>
            <a:fillRect/>
          </a:stretch>
        </p:blipFill>
        <p:spPr>
          <a:xfrm>
            <a:off x="6739425" y="263200"/>
            <a:ext cx="2288575" cy="1509525"/>
          </a:xfrm>
          <a:prstGeom prst="rect">
            <a:avLst/>
          </a:prstGeom>
          <a:noFill/>
          <a:ln>
            <a:noFill/>
          </a:ln>
        </p:spPr>
      </p:pic>
      <p:pic>
        <p:nvPicPr>
          <p:cNvPr id="223" name="Google Shape;223;p34"/>
          <p:cNvPicPr preferRelativeResize="0"/>
          <p:nvPr/>
        </p:nvPicPr>
        <p:blipFill>
          <a:blip r:embed="rId8">
            <a:alphaModFix/>
          </a:blip>
          <a:stretch>
            <a:fillRect/>
          </a:stretch>
        </p:blipFill>
        <p:spPr>
          <a:xfrm>
            <a:off x="6351077" y="3605850"/>
            <a:ext cx="2400600" cy="1165650"/>
          </a:xfrm>
          <a:prstGeom prst="rect">
            <a:avLst/>
          </a:prstGeom>
          <a:noFill/>
          <a:ln>
            <a:noFill/>
          </a:ln>
        </p:spPr>
      </p:pic>
      <p:pic>
        <p:nvPicPr>
          <p:cNvPr id="224" name="Google Shape;224;p34"/>
          <p:cNvPicPr preferRelativeResize="0"/>
          <p:nvPr/>
        </p:nvPicPr>
        <p:blipFill>
          <a:blip r:embed="rId9">
            <a:alphaModFix/>
          </a:blip>
          <a:stretch>
            <a:fillRect/>
          </a:stretch>
        </p:blipFill>
        <p:spPr>
          <a:xfrm>
            <a:off x="3939401" y="3550925"/>
            <a:ext cx="2015268" cy="1509525"/>
          </a:xfrm>
          <a:prstGeom prst="rect">
            <a:avLst/>
          </a:prstGeom>
          <a:noFill/>
          <a:ln>
            <a:noFill/>
          </a:ln>
        </p:spPr>
      </p:pic>
      <p:pic>
        <p:nvPicPr>
          <p:cNvPr id="225" name="Google Shape;225;p34"/>
          <p:cNvPicPr preferRelativeResize="0"/>
          <p:nvPr/>
        </p:nvPicPr>
        <p:blipFill>
          <a:blip r:embed="rId10">
            <a:alphaModFix/>
          </a:blip>
          <a:stretch>
            <a:fillRect/>
          </a:stretch>
        </p:blipFill>
        <p:spPr>
          <a:xfrm>
            <a:off x="106638" y="3099750"/>
            <a:ext cx="2857500" cy="1600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283425" y="-532125"/>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 board (Cont)</a:t>
            </a:r>
            <a:endParaRPr/>
          </a:p>
        </p:txBody>
      </p:sp>
      <p:pic>
        <p:nvPicPr>
          <p:cNvPr id="231" name="Google Shape;231;p35"/>
          <p:cNvPicPr preferRelativeResize="0"/>
          <p:nvPr/>
        </p:nvPicPr>
        <p:blipFill>
          <a:blip r:embed="rId3">
            <a:alphaModFix/>
          </a:blip>
          <a:stretch>
            <a:fillRect/>
          </a:stretch>
        </p:blipFill>
        <p:spPr>
          <a:xfrm>
            <a:off x="4188175" y="138175"/>
            <a:ext cx="2122200" cy="1188450"/>
          </a:xfrm>
          <a:prstGeom prst="rect">
            <a:avLst/>
          </a:prstGeom>
          <a:noFill/>
          <a:ln>
            <a:noFill/>
          </a:ln>
        </p:spPr>
      </p:pic>
      <p:pic>
        <p:nvPicPr>
          <p:cNvPr id="232" name="Google Shape;232;p35"/>
          <p:cNvPicPr preferRelativeResize="0"/>
          <p:nvPr/>
        </p:nvPicPr>
        <p:blipFill>
          <a:blip r:embed="rId4">
            <a:alphaModFix/>
          </a:blip>
          <a:stretch>
            <a:fillRect/>
          </a:stretch>
        </p:blipFill>
        <p:spPr>
          <a:xfrm>
            <a:off x="6416225" y="52125"/>
            <a:ext cx="2135825" cy="1360550"/>
          </a:xfrm>
          <a:prstGeom prst="rect">
            <a:avLst/>
          </a:prstGeom>
          <a:noFill/>
          <a:ln>
            <a:noFill/>
          </a:ln>
        </p:spPr>
      </p:pic>
      <p:pic>
        <p:nvPicPr>
          <p:cNvPr id="233" name="Google Shape;233;p35"/>
          <p:cNvPicPr preferRelativeResize="0"/>
          <p:nvPr/>
        </p:nvPicPr>
        <p:blipFill>
          <a:blip r:embed="rId5">
            <a:alphaModFix/>
          </a:blip>
          <a:stretch>
            <a:fillRect/>
          </a:stretch>
        </p:blipFill>
        <p:spPr>
          <a:xfrm>
            <a:off x="6674252" y="1569752"/>
            <a:ext cx="2044529" cy="1360550"/>
          </a:xfrm>
          <a:prstGeom prst="rect">
            <a:avLst/>
          </a:prstGeom>
          <a:noFill/>
          <a:ln>
            <a:noFill/>
          </a:ln>
        </p:spPr>
      </p:pic>
      <p:pic>
        <p:nvPicPr>
          <p:cNvPr id="234" name="Google Shape;234;p35"/>
          <p:cNvPicPr preferRelativeResize="0"/>
          <p:nvPr/>
        </p:nvPicPr>
        <p:blipFill>
          <a:blip r:embed="rId6">
            <a:alphaModFix/>
          </a:blip>
          <a:stretch>
            <a:fillRect/>
          </a:stretch>
        </p:blipFill>
        <p:spPr>
          <a:xfrm>
            <a:off x="4280398" y="1412673"/>
            <a:ext cx="2135825" cy="1421295"/>
          </a:xfrm>
          <a:prstGeom prst="rect">
            <a:avLst/>
          </a:prstGeom>
          <a:noFill/>
          <a:ln>
            <a:noFill/>
          </a:ln>
        </p:spPr>
      </p:pic>
      <p:pic>
        <p:nvPicPr>
          <p:cNvPr id="235" name="Google Shape;235;p35"/>
          <p:cNvPicPr preferRelativeResize="0"/>
          <p:nvPr/>
        </p:nvPicPr>
        <p:blipFill>
          <a:blip r:embed="rId7">
            <a:alphaModFix/>
          </a:blip>
          <a:stretch>
            <a:fillRect/>
          </a:stretch>
        </p:blipFill>
        <p:spPr>
          <a:xfrm>
            <a:off x="1723550" y="1051150"/>
            <a:ext cx="2358775" cy="1493100"/>
          </a:xfrm>
          <a:prstGeom prst="rect">
            <a:avLst/>
          </a:prstGeom>
          <a:noFill/>
          <a:ln>
            <a:noFill/>
          </a:ln>
        </p:spPr>
      </p:pic>
      <p:pic>
        <p:nvPicPr>
          <p:cNvPr id="236" name="Google Shape;236;p35"/>
          <p:cNvPicPr preferRelativeResize="0"/>
          <p:nvPr/>
        </p:nvPicPr>
        <p:blipFill>
          <a:blip r:embed="rId8">
            <a:alphaModFix/>
          </a:blip>
          <a:stretch>
            <a:fillRect/>
          </a:stretch>
        </p:blipFill>
        <p:spPr>
          <a:xfrm>
            <a:off x="243998" y="2634413"/>
            <a:ext cx="2979400" cy="1092179"/>
          </a:xfrm>
          <a:prstGeom prst="rect">
            <a:avLst/>
          </a:prstGeom>
          <a:noFill/>
          <a:ln>
            <a:noFill/>
          </a:ln>
        </p:spPr>
      </p:pic>
      <p:pic>
        <p:nvPicPr>
          <p:cNvPr id="237" name="Google Shape;237;p35"/>
          <p:cNvPicPr preferRelativeResize="0"/>
          <p:nvPr/>
        </p:nvPicPr>
        <p:blipFill>
          <a:blip r:embed="rId9">
            <a:alphaModFix/>
          </a:blip>
          <a:stretch>
            <a:fillRect/>
          </a:stretch>
        </p:blipFill>
        <p:spPr>
          <a:xfrm>
            <a:off x="244000" y="1412675"/>
            <a:ext cx="1136175" cy="1188450"/>
          </a:xfrm>
          <a:prstGeom prst="rect">
            <a:avLst/>
          </a:prstGeom>
          <a:noFill/>
          <a:ln>
            <a:noFill/>
          </a:ln>
        </p:spPr>
      </p:pic>
      <p:pic>
        <p:nvPicPr>
          <p:cNvPr id="238" name="Google Shape;238;p35"/>
          <p:cNvPicPr preferRelativeResize="0"/>
          <p:nvPr/>
        </p:nvPicPr>
        <p:blipFill>
          <a:blip r:embed="rId10">
            <a:alphaModFix/>
          </a:blip>
          <a:stretch>
            <a:fillRect/>
          </a:stretch>
        </p:blipFill>
        <p:spPr>
          <a:xfrm>
            <a:off x="3508675" y="2993650"/>
            <a:ext cx="2691157" cy="1493100"/>
          </a:xfrm>
          <a:prstGeom prst="rect">
            <a:avLst/>
          </a:prstGeom>
          <a:noFill/>
          <a:ln>
            <a:noFill/>
          </a:ln>
        </p:spPr>
      </p:pic>
      <p:pic>
        <p:nvPicPr>
          <p:cNvPr id="239" name="Google Shape;239;p35"/>
          <p:cNvPicPr preferRelativeResize="0"/>
          <p:nvPr/>
        </p:nvPicPr>
        <p:blipFill>
          <a:blip r:embed="rId11">
            <a:alphaModFix/>
          </a:blip>
          <a:stretch>
            <a:fillRect/>
          </a:stretch>
        </p:blipFill>
        <p:spPr>
          <a:xfrm>
            <a:off x="6315388" y="3087375"/>
            <a:ext cx="2762250" cy="1657350"/>
          </a:xfrm>
          <a:prstGeom prst="rect">
            <a:avLst/>
          </a:prstGeom>
          <a:noFill/>
          <a:ln>
            <a:noFill/>
          </a:ln>
        </p:spPr>
      </p:pic>
      <p:pic>
        <p:nvPicPr>
          <p:cNvPr id="240" name="Google Shape;240;p35"/>
          <p:cNvPicPr preferRelativeResize="0"/>
          <p:nvPr/>
        </p:nvPicPr>
        <p:blipFill>
          <a:blip r:embed="rId12">
            <a:alphaModFix/>
          </a:blip>
          <a:stretch>
            <a:fillRect/>
          </a:stretch>
        </p:blipFill>
        <p:spPr>
          <a:xfrm>
            <a:off x="801950" y="3759900"/>
            <a:ext cx="2421450" cy="1188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a:spLocks noGrp="1"/>
          </p:cNvSpPr>
          <p:nvPr>
            <p:ph type="title"/>
          </p:nvPr>
        </p:nvSpPr>
        <p:spPr>
          <a:xfrm>
            <a:off x="334500" y="11205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 Board (Cont)</a:t>
            </a:r>
            <a:endParaRPr/>
          </a:p>
        </p:txBody>
      </p:sp>
      <p:pic>
        <p:nvPicPr>
          <p:cNvPr id="246" name="Google Shape;246;p36"/>
          <p:cNvPicPr preferRelativeResize="0"/>
          <p:nvPr/>
        </p:nvPicPr>
        <p:blipFill>
          <a:blip r:embed="rId3">
            <a:alphaModFix/>
          </a:blip>
          <a:stretch>
            <a:fillRect/>
          </a:stretch>
        </p:blipFill>
        <p:spPr>
          <a:xfrm>
            <a:off x="6509538" y="112050"/>
            <a:ext cx="2488500" cy="1493100"/>
          </a:xfrm>
          <a:prstGeom prst="rect">
            <a:avLst/>
          </a:prstGeom>
          <a:noFill/>
          <a:ln>
            <a:noFill/>
          </a:ln>
        </p:spPr>
      </p:pic>
      <p:pic>
        <p:nvPicPr>
          <p:cNvPr id="247" name="Google Shape;247;p36"/>
          <p:cNvPicPr preferRelativeResize="0"/>
          <p:nvPr/>
        </p:nvPicPr>
        <p:blipFill>
          <a:blip r:embed="rId4">
            <a:alphaModFix/>
          </a:blip>
          <a:stretch>
            <a:fillRect/>
          </a:stretch>
        </p:blipFill>
        <p:spPr>
          <a:xfrm>
            <a:off x="6631920" y="1825200"/>
            <a:ext cx="2243730" cy="1493100"/>
          </a:xfrm>
          <a:prstGeom prst="rect">
            <a:avLst/>
          </a:prstGeom>
          <a:noFill/>
          <a:ln>
            <a:noFill/>
          </a:ln>
        </p:spPr>
      </p:pic>
      <p:pic>
        <p:nvPicPr>
          <p:cNvPr id="248" name="Google Shape;248;p36"/>
          <p:cNvPicPr preferRelativeResize="0"/>
          <p:nvPr/>
        </p:nvPicPr>
        <p:blipFill>
          <a:blip r:embed="rId5">
            <a:alphaModFix/>
          </a:blip>
          <a:stretch>
            <a:fillRect/>
          </a:stretch>
        </p:blipFill>
        <p:spPr>
          <a:xfrm>
            <a:off x="1139951" y="888695"/>
            <a:ext cx="3334625" cy="1982450"/>
          </a:xfrm>
          <a:prstGeom prst="rect">
            <a:avLst/>
          </a:prstGeom>
          <a:noFill/>
          <a:ln>
            <a:noFill/>
          </a:ln>
        </p:spPr>
      </p:pic>
      <p:pic>
        <p:nvPicPr>
          <p:cNvPr id="249" name="Google Shape;249;p36"/>
          <p:cNvPicPr preferRelativeResize="0"/>
          <p:nvPr/>
        </p:nvPicPr>
        <p:blipFill>
          <a:blip r:embed="rId6">
            <a:alphaModFix/>
          </a:blip>
          <a:stretch>
            <a:fillRect/>
          </a:stretch>
        </p:blipFill>
        <p:spPr>
          <a:xfrm>
            <a:off x="334497" y="3318300"/>
            <a:ext cx="1993366" cy="1493100"/>
          </a:xfrm>
          <a:prstGeom prst="rect">
            <a:avLst/>
          </a:prstGeom>
          <a:noFill/>
          <a:ln>
            <a:noFill/>
          </a:ln>
        </p:spPr>
      </p:pic>
      <p:pic>
        <p:nvPicPr>
          <p:cNvPr id="250" name="Google Shape;250;p36"/>
          <p:cNvPicPr preferRelativeResize="0"/>
          <p:nvPr/>
        </p:nvPicPr>
        <p:blipFill>
          <a:blip r:embed="rId7">
            <a:alphaModFix/>
          </a:blip>
          <a:stretch>
            <a:fillRect/>
          </a:stretch>
        </p:blipFill>
        <p:spPr>
          <a:xfrm>
            <a:off x="2935722" y="3102701"/>
            <a:ext cx="2743775" cy="1825850"/>
          </a:xfrm>
          <a:prstGeom prst="rect">
            <a:avLst/>
          </a:prstGeom>
          <a:noFill/>
          <a:ln>
            <a:noFill/>
          </a:ln>
        </p:spPr>
      </p:pic>
      <p:pic>
        <p:nvPicPr>
          <p:cNvPr id="251" name="Google Shape;251;p36"/>
          <p:cNvPicPr preferRelativeResize="0"/>
          <p:nvPr/>
        </p:nvPicPr>
        <p:blipFill>
          <a:blip r:embed="rId8">
            <a:alphaModFix/>
          </a:blip>
          <a:stretch>
            <a:fillRect/>
          </a:stretch>
        </p:blipFill>
        <p:spPr>
          <a:xfrm>
            <a:off x="4526900" y="888702"/>
            <a:ext cx="1930300" cy="1982450"/>
          </a:xfrm>
          <a:prstGeom prst="rect">
            <a:avLst/>
          </a:prstGeom>
          <a:noFill/>
          <a:ln>
            <a:noFill/>
          </a:ln>
        </p:spPr>
      </p:pic>
      <p:pic>
        <p:nvPicPr>
          <p:cNvPr id="252" name="Google Shape;252;p36"/>
          <p:cNvPicPr preferRelativeResize="0"/>
          <p:nvPr/>
        </p:nvPicPr>
        <p:blipFill>
          <a:blip r:embed="rId9">
            <a:alphaModFix/>
          </a:blip>
          <a:stretch>
            <a:fillRect/>
          </a:stretch>
        </p:blipFill>
        <p:spPr>
          <a:xfrm>
            <a:off x="6882273" y="3435443"/>
            <a:ext cx="1993375" cy="14931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txBox="1">
            <a:spLocks noGrp="1"/>
          </p:cNvSpPr>
          <p:nvPr>
            <p:ph type="title"/>
          </p:nvPr>
        </p:nvSpPr>
        <p:spPr>
          <a:xfrm>
            <a:off x="54861" y="-403163"/>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300"/>
              <a:t>Final Design</a:t>
            </a:r>
            <a:endParaRPr sz="2300"/>
          </a:p>
        </p:txBody>
      </p:sp>
      <p:pic>
        <p:nvPicPr>
          <p:cNvPr id="258" name="Google Shape;258;p37"/>
          <p:cNvPicPr preferRelativeResize="0"/>
          <p:nvPr/>
        </p:nvPicPr>
        <p:blipFill>
          <a:blip r:embed="rId3">
            <a:alphaModFix/>
          </a:blip>
          <a:stretch>
            <a:fillRect/>
          </a:stretch>
        </p:blipFill>
        <p:spPr>
          <a:xfrm>
            <a:off x="1533225" y="507175"/>
            <a:ext cx="3145276" cy="1593925"/>
          </a:xfrm>
          <a:prstGeom prst="rect">
            <a:avLst/>
          </a:prstGeom>
          <a:noFill/>
          <a:ln>
            <a:noFill/>
          </a:ln>
        </p:spPr>
      </p:pic>
      <p:pic>
        <p:nvPicPr>
          <p:cNvPr id="259" name="Google Shape;259;p37"/>
          <p:cNvPicPr preferRelativeResize="0"/>
          <p:nvPr/>
        </p:nvPicPr>
        <p:blipFill>
          <a:blip r:embed="rId4">
            <a:alphaModFix/>
          </a:blip>
          <a:stretch>
            <a:fillRect/>
          </a:stretch>
        </p:blipFill>
        <p:spPr>
          <a:xfrm>
            <a:off x="4785927" y="443151"/>
            <a:ext cx="2933325" cy="1425025"/>
          </a:xfrm>
          <a:prstGeom prst="rect">
            <a:avLst/>
          </a:prstGeom>
          <a:noFill/>
          <a:ln>
            <a:noFill/>
          </a:ln>
        </p:spPr>
      </p:pic>
      <p:pic>
        <p:nvPicPr>
          <p:cNvPr id="260" name="Google Shape;260;p37"/>
          <p:cNvPicPr preferRelativeResize="0"/>
          <p:nvPr/>
        </p:nvPicPr>
        <p:blipFill>
          <a:blip r:embed="rId5">
            <a:alphaModFix/>
          </a:blip>
          <a:stretch>
            <a:fillRect/>
          </a:stretch>
        </p:blipFill>
        <p:spPr>
          <a:xfrm>
            <a:off x="381675" y="2224022"/>
            <a:ext cx="3145276" cy="1454149"/>
          </a:xfrm>
          <a:prstGeom prst="rect">
            <a:avLst/>
          </a:prstGeom>
          <a:noFill/>
          <a:ln>
            <a:noFill/>
          </a:ln>
        </p:spPr>
      </p:pic>
      <p:pic>
        <p:nvPicPr>
          <p:cNvPr id="261" name="Google Shape;261;p37"/>
          <p:cNvPicPr preferRelativeResize="0"/>
          <p:nvPr/>
        </p:nvPicPr>
        <p:blipFill>
          <a:blip r:embed="rId6">
            <a:alphaModFix/>
          </a:blip>
          <a:stretch>
            <a:fillRect/>
          </a:stretch>
        </p:blipFill>
        <p:spPr>
          <a:xfrm>
            <a:off x="4679950" y="2217567"/>
            <a:ext cx="3145275" cy="1467076"/>
          </a:xfrm>
          <a:prstGeom prst="rect">
            <a:avLst/>
          </a:prstGeom>
          <a:noFill/>
          <a:ln>
            <a:noFill/>
          </a:ln>
        </p:spPr>
      </p:pic>
      <p:pic>
        <p:nvPicPr>
          <p:cNvPr id="262" name="Google Shape;262;p37"/>
          <p:cNvPicPr preferRelativeResize="0"/>
          <p:nvPr/>
        </p:nvPicPr>
        <p:blipFill>
          <a:blip r:embed="rId7">
            <a:alphaModFix/>
          </a:blip>
          <a:stretch>
            <a:fillRect/>
          </a:stretch>
        </p:blipFill>
        <p:spPr>
          <a:xfrm>
            <a:off x="0" y="3801098"/>
            <a:ext cx="2933325" cy="1366194"/>
          </a:xfrm>
          <a:prstGeom prst="rect">
            <a:avLst/>
          </a:prstGeom>
          <a:noFill/>
          <a:ln>
            <a:noFill/>
          </a:ln>
        </p:spPr>
      </p:pic>
      <p:pic>
        <p:nvPicPr>
          <p:cNvPr id="263" name="Google Shape;263;p37"/>
          <p:cNvPicPr preferRelativeResize="0"/>
          <p:nvPr/>
        </p:nvPicPr>
        <p:blipFill>
          <a:blip r:embed="rId8">
            <a:alphaModFix/>
          </a:blip>
          <a:stretch>
            <a:fillRect/>
          </a:stretch>
        </p:blipFill>
        <p:spPr>
          <a:xfrm>
            <a:off x="2933325" y="3801097"/>
            <a:ext cx="2933326" cy="1401135"/>
          </a:xfrm>
          <a:prstGeom prst="rect">
            <a:avLst/>
          </a:prstGeom>
          <a:noFill/>
          <a:ln>
            <a:noFill/>
          </a:ln>
        </p:spPr>
      </p:pic>
      <p:pic>
        <p:nvPicPr>
          <p:cNvPr id="264" name="Google Shape;264;p37"/>
          <p:cNvPicPr preferRelativeResize="0"/>
          <p:nvPr/>
        </p:nvPicPr>
        <p:blipFill>
          <a:blip r:embed="rId9">
            <a:alphaModFix/>
          </a:blip>
          <a:stretch>
            <a:fillRect/>
          </a:stretch>
        </p:blipFill>
        <p:spPr>
          <a:xfrm>
            <a:off x="6014975" y="3684650"/>
            <a:ext cx="2760804" cy="1366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97500" y="86675"/>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Final Design (Cont)</a:t>
            </a:r>
            <a:endParaRPr/>
          </a:p>
        </p:txBody>
      </p:sp>
      <p:pic>
        <p:nvPicPr>
          <p:cNvPr id="270" name="Google Shape;270;p38"/>
          <p:cNvPicPr preferRelativeResize="0"/>
          <p:nvPr/>
        </p:nvPicPr>
        <p:blipFill>
          <a:blip r:embed="rId3">
            <a:alphaModFix/>
          </a:blip>
          <a:stretch>
            <a:fillRect/>
          </a:stretch>
        </p:blipFill>
        <p:spPr>
          <a:xfrm>
            <a:off x="1190025" y="598550"/>
            <a:ext cx="3274500" cy="1554227"/>
          </a:xfrm>
          <a:prstGeom prst="rect">
            <a:avLst/>
          </a:prstGeom>
          <a:noFill/>
          <a:ln>
            <a:noFill/>
          </a:ln>
        </p:spPr>
      </p:pic>
      <p:pic>
        <p:nvPicPr>
          <p:cNvPr id="271" name="Google Shape;271;p38"/>
          <p:cNvPicPr preferRelativeResize="0"/>
          <p:nvPr/>
        </p:nvPicPr>
        <p:blipFill>
          <a:blip r:embed="rId4">
            <a:alphaModFix/>
          </a:blip>
          <a:stretch>
            <a:fillRect/>
          </a:stretch>
        </p:blipFill>
        <p:spPr>
          <a:xfrm>
            <a:off x="4710201" y="629113"/>
            <a:ext cx="3046763" cy="1493100"/>
          </a:xfrm>
          <a:prstGeom prst="rect">
            <a:avLst/>
          </a:prstGeom>
          <a:noFill/>
          <a:ln>
            <a:noFill/>
          </a:ln>
        </p:spPr>
      </p:pic>
      <p:pic>
        <p:nvPicPr>
          <p:cNvPr id="272" name="Google Shape;272;p38"/>
          <p:cNvPicPr preferRelativeResize="0"/>
          <p:nvPr/>
        </p:nvPicPr>
        <p:blipFill>
          <a:blip r:embed="rId5">
            <a:alphaModFix/>
          </a:blip>
          <a:stretch>
            <a:fillRect/>
          </a:stretch>
        </p:blipFill>
        <p:spPr>
          <a:xfrm>
            <a:off x="618675" y="2291275"/>
            <a:ext cx="2018142" cy="1554224"/>
          </a:xfrm>
          <a:prstGeom prst="rect">
            <a:avLst/>
          </a:prstGeom>
          <a:noFill/>
          <a:ln>
            <a:noFill/>
          </a:ln>
        </p:spPr>
      </p:pic>
      <p:pic>
        <p:nvPicPr>
          <p:cNvPr id="273" name="Google Shape;273;p38"/>
          <p:cNvPicPr preferRelativeResize="0"/>
          <p:nvPr/>
        </p:nvPicPr>
        <p:blipFill>
          <a:blip r:embed="rId6">
            <a:alphaModFix/>
          </a:blip>
          <a:stretch>
            <a:fillRect/>
          </a:stretch>
        </p:blipFill>
        <p:spPr>
          <a:xfrm>
            <a:off x="1706975" y="3665213"/>
            <a:ext cx="3274500" cy="1559486"/>
          </a:xfrm>
          <a:prstGeom prst="rect">
            <a:avLst/>
          </a:prstGeom>
          <a:noFill/>
          <a:ln>
            <a:noFill/>
          </a:ln>
        </p:spPr>
      </p:pic>
      <p:pic>
        <p:nvPicPr>
          <p:cNvPr id="274" name="Google Shape;274;p38"/>
          <p:cNvPicPr preferRelativeResize="0"/>
          <p:nvPr/>
        </p:nvPicPr>
        <p:blipFill>
          <a:blip r:embed="rId7">
            <a:alphaModFix/>
          </a:blip>
          <a:stretch>
            <a:fillRect/>
          </a:stretch>
        </p:blipFill>
        <p:spPr>
          <a:xfrm>
            <a:off x="6226248" y="2212388"/>
            <a:ext cx="2917750" cy="1393224"/>
          </a:xfrm>
          <a:prstGeom prst="rect">
            <a:avLst/>
          </a:prstGeom>
          <a:noFill/>
          <a:ln>
            <a:noFill/>
          </a:ln>
        </p:spPr>
      </p:pic>
      <p:pic>
        <p:nvPicPr>
          <p:cNvPr id="275" name="Google Shape;275;p38"/>
          <p:cNvPicPr preferRelativeResize="0"/>
          <p:nvPr/>
        </p:nvPicPr>
        <p:blipFill>
          <a:blip r:embed="rId8">
            <a:alphaModFix/>
          </a:blip>
          <a:stretch>
            <a:fillRect/>
          </a:stretch>
        </p:blipFill>
        <p:spPr>
          <a:xfrm>
            <a:off x="3215587" y="2261587"/>
            <a:ext cx="2712824" cy="12948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Cue Sheets</a:t>
            </a:r>
            <a:endParaRPr/>
          </a:p>
        </p:txBody>
      </p:sp>
      <p:pic>
        <p:nvPicPr>
          <p:cNvPr id="281" name="Google Shape;281;p39"/>
          <p:cNvPicPr preferRelativeResize="0"/>
          <p:nvPr/>
        </p:nvPicPr>
        <p:blipFill>
          <a:blip r:embed="rId3">
            <a:alphaModFix/>
          </a:blip>
          <a:stretch>
            <a:fillRect/>
          </a:stretch>
        </p:blipFill>
        <p:spPr>
          <a:xfrm rot="-5400000">
            <a:off x="540414" y="1717587"/>
            <a:ext cx="2639052" cy="3518726"/>
          </a:xfrm>
          <a:prstGeom prst="rect">
            <a:avLst/>
          </a:prstGeom>
          <a:noFill/>
          <a:ln>
            <a:noFill/>
          </a:ln>
        </p:spPr>
      </p:pic>
      <p:pic>
        <p:nvPicPr>
          <p:cNvPr id="282" name="Google Shape;282;p39"/>
          <p:cNvPicPr preferRelativeResize="0"/>
          <p:nvPr/>
        </p:nvPicPr>
        <p:blipFill>
          <a:blip r:embed="rId4">
            <a:alphaModFix/>
          </a:blip>
          <a:stretch>
            <a:fillRect/>
          </a:stretch>
        </p:blipFill>
        <p:spPr>
          <a:xfrm rot="-5400000">
            <a:off x="5960866" y="2096871"/>
            <a:ext cx="2529939" cy="3373242"/>
          </a:xfrm>
          <a:prstGeom prst="rect">
            <a:avLst/>
          </a:prstGeom>
          <a:noFill/>
          <a:ln>
            <a:noFill/>
          </a:ln>
        </p:spPr>
      </p:pic>
      <p:pic>
        <p:nvPicPr>
          <p:cNvPr id="283" name="Google Shape;283;p39"/>
          <p:cNvPicPr preferRelativeResize="0"/>
          <p:nvPr/>
        </p:nvPicPr>
        <p:blipFill>
          <a:blip r:embed="rId5">
            <a:alphaModFix/>
          </a:blip>
          <a:stretch>
            <a:fillRect/>
          </a:stretch>
        </p:blipFill>
        <p:spPr>
          <a:xfrm rot="-5400000">
            <a:off x="3082228" y="-247140"/>
            <a:ext cx="2794622" cy="37262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0"/>
          <p:cNvPicPr preferRelativeResize="0"/>
          <p:nvPr/>
        </p:nvPicPr>
        <p:blipFill rotWithShape="1">
          <a:blip r:embed="rId3">
            <a:alphaModFix/>
          </a:blip>
          <a:srcRect t="17245" r="17108"/>
          <a:stretch/>
        </p:blipFill>
        <p:spPr>
          <a:xfrm rot="-5400000">
            <a:off x="577001" y="-388876"/>
            <a:ext cx="2885576" cy="3841226"/>
          </a:xfrm>
          <a:prstGeom prst="rect">
            <a:avLst/>
          </a:prstGeom>
          <a:noFill/>
          <a:ln>
            <a:noFill/>
          </a:ln>
        </p:spPr>
      </p:pic>
      <p:pic>
        <p:nvPicPr>
          <p:cNvPr id="289" name="Google Shape;289;p40"/>
          <p:cNvPicPr preferRelativeResize="0"/>
          <p:nvPr/>
        </p:nvPicPr>
        <p:blipFill rotWithShape="1">
          <a:blip r:embed="rId4">
            <a:alphaModFix/>
          </a:blip>
          <a:srcRect t="15945" r="16839"/>
          <a:stretch/>
        </p:blipFill>
        <p:spPr>
          <a:xfrm rot="-5400000">
            <a:off x="5535626" y="-428075"/>
            <a:ext cx="2974573" cy="4008624"/>
          </a:xfrm>
          <a:prstGeom prst="rect">
            <a:avLst/>
          </a:prstGeom>
          <a:noFill/>
          <a:ln>
            <a:noFill/>
          </a:ln>
        </p:spPr>
      </p:pic>
      <p:pic>
        <p:nvPicPr>
          <p:cNvPr id="290" name="Google Shape;290;p40"/>
          <p:cNvPicPr preferRelativeResize="0"/>
          <p:nvPr/>
        </p:nvPicPr>
        <p:blipFill rotWithShape="1">
          <a:blip r:embed="rId5">
            <a:alphaModFix/>
          </a:blip>
          <a:srcRect l="4510" t="6581" r="8743" b="6021"/>
          <a:stretch/>
        </p:blipFill>
        <p:spPr>
          <a:xfrm rot="-5400000">
            <a:off x="3553938" y="2959561"/>
            <a:ext cx="1735950" cy="23320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1"/>
          <p:cNvPicPr preferRelativeResize="0"/>
          <p:nvPr/>
        </p:nvPicPr>
        <p:blipFill rotWithShape="1">
          <a:blip r:embed="rId3">
            <a:alphaModFix/>
          </a:blip>
          <a:srcRect t="6510" r="18160" b="9150"/>
          <a:stretch/>
        </p:blipFill>
        <p:spPr>
          <a:xfrm rot="-5400000">
            <a:off x="5558203" y="-403628"/>
            <a:ext cx="2887776" cy="3967730"/>
          </a:xfrm>
          <a:prstGeom prst="rect">
            <a:avLst/>
          </a:prstGeom>
          <a:noFill/>
          <a:ln>
            <a:noFill/>
          </a:ln>
        </p:spPr>
      </p:pic>
      <p:pic>
        <p:nvPicPr>
          <p:cNvPr id="296" name="Google Shape;296;p41"/>
          <p:cNvPicPr preferRelativeResize="0"/>
          <p:nvPr/>
        </p:nvPicPr>
        <p:blipFill rotWithShape="1">
          <a:blip r:embed="rId4">
            <a:alphaModFix/>
          </a:blip>
          <a:srcRect l="8331" t="13249" r="16812" b="10122"/>
          <a:stretch/>
        </p:blipFill>
        <p:spPr>
          <a:xfrm rot="-5400000">
            <a:off x="663076" y="-390400"/>
            <a:ext cx="2887799" cy="3941300"/>
          </a:xfrm>
          <a:prstGeom prst="rect">
            <a:avLst/>
          </a:prstGeom>
          <a:noFill/>
          <a:ln>
            <a:noFill/>
          </a:ln>
        </p:spPr>
      </p:pic>
      <p:pic>
        <p:nvPicPr>
          <p:cNvPr id="297" name="Google Shape;297;p41"/>
          <p:cNvPicPr preferRelativeResize="0"/>
          <p:nvPr/>
        </p:nvPicPr>
        <p:blipFill rotWithShape="1">
          <a:blip r:embed="rId5">
            <a:alphaModFix/>
          </a:blip>
          <a:srcRect l="5459" t="2407" r="10683" b="9401"/>
          <a:stretch/>
        </p:blipFill>
        <p:spPr>
          <a:xfrm rot="-5400000">
            <a:off x="6432788" y="2342487"/>
            <a:ext cx="2125600" cy="29807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Costume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2"/>
          <p:cNvPicPr preferRelativeResize="0"/>
          <p:nvPr/>
        </p:nvPicPr>
        <p:blipFill rotWithShape="1">
          <a:blip r:embed="rId3">
            <a:alphaModFix/>
          </a:blip>
          <a:srcRect r="18626" b="6872"/>
          <a:stretch/>
        </p:blipFill>
        <p:spPr>
          <a:xfrm rot="-5400000">
            <a:off x="732585" y="-321113"/>
            <a:ext cx="2069603" cy="3157973"/>
          </a:xfrm>
          <a:prstGeom prst="rect">
            <a:avLst/>
          </a:prstGeom>
          <a:noFill/>
          <a:ln>
            <a:noFill/>
          </a:ln>
        </p:spPr>
      </p:pic>
      <p:pic>
        <p:nvPicPr>
          <p:cNvPr id="303" name="Google Shape;303;p42"/>
          <p:cNvPicPr preferRelativeResize="0"/>
          <p:nvPr/>
        </p:nvPicPr>
        <p:blipFill rotWithShape="1">
          <a:blip r:embed="rId4">
            <a:alphaModFix/>
          </a:blip>
          <a:srcRect l="6111" t="5636" r="21225" b="9481"/>
          <a:stretch/>
        </p:blipFill>
        <p:spPr>
          <a:xfrm rot="-5400000">
            <a:off x="1870526" y="1901549"/>
            <a:ext cx="2404450" cy="3744851"/>
          </a:xfrm>
          <a:prstGeom prst="rect">
            <a:avLst/>
          </a:prstGeom>
          <a:noFill/>
          <a:ln>
            <a:noFill/>
          </a:ln>
        </p:spPr>
      </p:pic>
      <p:pic>
        <p:nvPicPr>
          <p:cNvPr id="304" name="Google Shape;304;p42"/>
          <p:cNvPicPr preferRelativeResize="0"/>
          <p:nvPr/>
        </p:nvPicPr>
        <p:blipFill rotWithShape="1">
          <a:blip r:embed="rId5">
            <a:alphaModFix/>
          </a:blip>
          <a:srcRect t="8063" r="16065" b="10899"/>
          <a:stretch/>
        </p:blipFill>
        <p:spPr>
          <a:xfrm rot="-5400000">
            <a:off x="5543214" y="-182791"/>
            <a:ext cx="2825852" cy="36375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3"/>
          <p:cNvPicPr preferRelativeResize="0"/>
          <p:nvPr/>
        </p:nvPicPr>
        <p:blipFill rotWithShape="1">
          <a:blip r:embed="rId3">
            <a:alphaModFix/>
          </a:blip>
          <a:srcRect t="9133" r="24035" b="10182"/>
          <a:stretch/>
        </p:blipFill>
        <p:spPr>
          <a:xfrm rot="-5400000">
            <a:off x="2843537" y="328051"/>
            <a:ext cx="3456923" cy="4895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Explanation of the Designer’s Choices</a:t>
            </a:r>
            <a:endParaRPr/>
          </a:p>
        </p:txBody>
      </p:sp>
      <p:sp>
        <p:nvSpPr>
          <p:cNvPr id="315" name="Google Shape;315;p44"/>
          <p:cNvSpPr txBox="1">
            <a:spLocks noGrp="1"/>
          </p:cNvSpPr>
          <p:nvPr>
            <p:ph type="body" idx="1"/>
          </p:nvPr>
        </p:nvSpPr>
        <p:spPr>
          <a:xfrm>
            <a:off x="1297500" y="1289725"/>
            <a:ext cx="6947400" cy="37770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Starting with my first one, it is the witch’s castle is the opening to my group’s scene.  I wanted to give off spooky vibes and I think the dark background and the shade of the colors I use help give off that spooky vibe.  Our version of this play is very futuristic and in this vision there are a lot of blue lights in this atmosphere and other colors help blend.</a:t>
            </a:r>
            <a:endParaRPr/>
          </a:p>
          <a:p>
            <a:pPr marL="457200" lvl="0" indent="-304800" algn="l" rtl="0">
              <a:spcBef>
                <a:spcPts val="0"/>
              </a:spcBef>
              <a:spcAft>
                <a:spcPts val="0"/>
              </a:spcAft>
              <a:buSzPts val="1200"/>
              <a:buChar char="●"/>
            </a:pPr>
            <a:r>
              <a:rPr lang="en"/>
              <a:t>For my next light cue, the blue lights change into an ominous purple, purple lights will come on every time the monkeys appear, which adds to their odd appearance. </a:t>
            </a:r>
            <a:endParaRPr/>
          </a:p>
          <a:p>
            <a:pPr marL="457200" lvl="0" indent="-304800" algn="l" rtl="0">
              <a:spcBef>
                <a:spcPts val="0"/>
              </a:spcBef>
              <a:spcAft>
                <a:spcPts val="0"/>
              </a:spcAft>
              <a:buSzPts val="1200"/>
              <a:buChar char="●"/>
            </a:pPr>
            <a:r>
              <a:rPr lang="en"/>
              <a:t>The next  light cue changes to the field where Dorothy gets kidnapped, I went for an overcast type weather and used the footlight to add some fog. The green top light  shows they are in a field.</a:t>
            </a:r>
            <a:endParaRPr/>
          </a:p>
          <a:p>
            <a:pPr marL="457200" lvl="0" indent="-304800" algn="l" rtl="0">
              <a:spcBef>
                <a:spcPts val="0"/>
              </a:spcBef>
              <a:spcAft>
                <a:spcPts val="0"/>
              </a:spcAft>
              <a:buSzPts val="1200"/>
              <a:buChar char="●"/>
            </a:pPr>
            <a:r>
              <a:rPr lang="en"/>
              <a:t>Now for my next  cue, the monkeys appear, so that means purple. The  blue background symbolizes the monkeys attacking the Tin Woodman. For the next few cues there will be a color in the background that symbolizes the character in focus. This will help the audience stay on track.  The grass gets darker to give a more serious feel as the monkey cause havoc.</a:t>
            </a:r>
            <a:endParaRPr/>
          </a:p>
          <a:p>
            <a:pPr marL="457200" lvl="0" indent="-304800" algn="l" rtl="0">
              <a:spcBef>
                <a:spcPts val="0"/>
              </a:spcBef>
              <a:spcAft>
                <a:spcPts val="0"/>
              </a:spcAft>
              <a:buSzPts val="1200"/>
              <a:buChar char="●"/>
            </a:pPr>
            <a:r>
              <a:rPr lang="en"/>
              <a:t>My next design has yellow in the background to symbolize that the scarecrow is being attacked.</a:t>
            </a:r>
            <a:endParaRPr/>
          </a:p>
          <a:p>
            <a:pPr marL="457200" lvl="0" indent="-304800" algn="l" rtl="0">
              <a:spcBef>
                <a:spcPts val="0"/>
              </a:spcBef>
              <a:spcAft>
                <a:spcPts val="0"/>
              </a:spcAft>
              <a:buSzPts val="1200"/>
              <a:buChar char="●"/>
            </a:pPr>
            <a:r>
              <a:rPr lang="en"/>
              <a:t>The orange background on this one shows that the lion is being attacked. These light cues will happen back to back as characters get attacked.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588468" y="0"/>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Explanation of the Designer’s Choices (Cont.)</a:t>
            </a:r>
            <a:endParaRPr/>
          </a:p>
        </p:txBody>
      </p:sp>
      <p:sp>
        <p:nvSpPr>
          <p:cNvPr id="321" name="Google Shape;321;p45"/>
          <p:cNvSpPr txBox="1">
            <a:spLocks noGrp="1"/>
          </p:cNvSpPr>
          <p:nvPr>
            <p:ph type="body" idx="1"/>
          </p:nvPr>
        </p:nvSpPr>
        <p:spPr>
          <a:xfrm>
            <a:off x="1143950" y="1358400"/>
            <a:ext cx="6271800" cy="3401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My next cue the background has turned light blue. I try to keep the green there to show we are in the field. The background is light  blue because this shows the monkeys attacking Toto.</a:t>
            </a:r>
            <a:endParaRPr/>
          </a:p>
          <a:p>
            <a:pPr marL="457200" lvl="0" indent="-304800" algn="l" rtl="0">
              <a:spcBef>
                <a:spcPts val="0"/>
              </a:spcBef>
              <a:spcAft>
                <a:spcPts val="0"/>
              </a:spcAft>
              <a:buSzPts val="1200"/>
              <a:buChar char="●"/>
            </a:pPr>
            <a:r>
              <a:rPr lang="en"/>
              <a:t>My next cue this is where Toto and Dorothy are having a cute moment. I brightened up the grass and gave a cute pink background to compliment the cute nature of this part.</a:t>
            </a:r>
            <a:endParaRPr/>
          </a:p>
          <a:p>
            <a:pPr marL="457200" lvl="0" indent="-304800" algn="l" rtl="0">
              <a:spcBef>
                <a:spcPts val="0"/>
              </a:spcBef>
              <a:spcAft>
                <a:spcPts val="0"/>
              </a:spcAft>
              <a:buSzPts val="1200"/>
              <a:buChar char="●"/>
            </a:pPr>
            <a:r>
              <a:rPr lang="en"/>
              <a:t>This next cue is where we see the bright silver mark on Dorothy’s head and the lights get very bright and illuminate the stage  as if the mark on her head is giving very powerful light effects. The cyclorama and the sidelights are up to 100 and you can see faint shadows in the distance.</a:t>
            </a:r>
            <a:endParaRPr/>
          </a:p>
          <a:p>
            <a:pPr marL="457200" lvl="0" indent="-304800" algn="l" rtl="0">
              <a:spcBef>
                <a:spcPts val="0"/>
              </a:spcBef>
              <a:spcAft>
                <a:spcPts val="0"/>
              </a:spcAft>
              <a:buSzPts val="1200"/>
              <a:buChar char="●"/>
            </a:pPr>
            <a:r>
              <a:rPr lang="en"/>
              <a:t>The next  cue is a blackout as we transition from the field to the castle without it looking awkward.</a:t>
            </a:r>
            <a:endParaRPr/>
          </a:p>
          <a:p>
            <a:pPr marL="457200" lvl="0" indent="-304800" algn="l" rtl="0">
              <a:spcBef>
                <a:spcPts val="0"/>
              </a:spcBef>
              <a:spcAft>
                <a:spcPts val="0"/>
              </a:spcAft>
              <a:buSzPts val="1200"/>
              <a:buChar char="●"/>
            </a:pPr>
            <a:r>
              <a:rPr lang="en"/>
              <a:t>My next light cue, we are back at the witch’s castle. The yellow and blue, have gotten darker to make it look the witch has been preparing to get her shoes back.</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a:spLocks noGrp="1"/>
          </p:cNvSpPr>
          <p:nvPr>
            <p:ph type="title"/>
          </p:nvPr>
        </p:nvSpPr>
        <p:spPr>
          <a:xfrm>
            <a:off x="1297500" y="0"/>
            <a:ext cx="3798900" cy="14931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Explanation of the Designer’s Choices (Cont.)</a:t>
            </a:r>
            <a:endParaRPr/>
          </a:p>
        </p:txBody>
      </p:sp>
      <p:sp>
        <p:nvSpPr>
          <p:cNvPr id="327" name="Google Shape;327;p46"/>
          <p:cNvSpPr txBox="1">
            <a:spLocks noGrp="1"/>
          </p:cNvSpPr>
          <p:nvPr>
            <p:ph type="body" idx="1"/>
          </p:nvPr>
        </p:nvSpPr>
        <p:spPr>
          <a:xfrm>
            <a:off x="1880925" y="1542650"/>
            <a:ext cx="5504100" cy="3401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a:t>There will then be  a light change really quickly as the symbol on dorothy’s head appears again. The same light design from last time comes back.</a:t>
            </a:r>
            <a:endParaRPr/>
          </a:p>
          <a:p>
            <a:pPr marL="457200" lvl="0" indent="-304800" algn="l" rtl="0">
              <a:spcBef>
                <a:spcPts val="0"/>
              </a:spcBef>
              <a:spcAft>
                <a:spcPts val="0"/>
              </a:spcAft>
              <a:buSzPts val="1200"/>
              <a:buChar char="●"/>
            </a:pPr>
            <a:r>
              <a:rPr lang="en"/>
              <a:t>My next light change is when Toto becomes frozen. There is a very bright blue for the sidelight . </a:t>
            </a:r>
            <a:endParaRPr/>
          </a:p>
          <a:p>
            <a:pPr marL="457200" lvl="0" indent="-304800" algn="l" rtl="0">
              <a:spcBef>
                <a:spcPts val="0"/>
              </a:spcBef>
              <a:spcAft>
                <a:spcPts val="0"/>
              </a:spcAft>
              <a:buSzPts val="1200"/>
              <a:buChar char="●"/>
            </a:pPr>
            <a:r>
              <a:rPr lang="en"/>
              <a:t>When the witch mentions the Scarecrow and Tin Woodman, the lights will change back to the one before the symbol shows up again</a:t>
            </a:r>
            <a:endParaRPr/>
          </a:p>
          <a:p>
            <a:pPr marL="457200" lvl="0" indent="-304800" algn="l" rtl="0">
              <a:spcBef>
                <a:spcPts val="0"/>
              </a:spcBef>
              <a:spcAft>
                <a:spcPts val="0"/>
              </a:spcAft>
              <a:buSzPts val="1200"/>
              <a:buChar char="●"/>
            </a:pPr>
            <a:r>
              <a:rPr lang="en"/>
              <a:t>My last design is the part where Dorothy pours water on the witch and for this design I went for blue colors to add the effect that the witch is melting.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7"/>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Sound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Research</a:t>
            </a:r>
            <a:endParaRPr/>
          </a:p>
        </p:txBody>
      </p:sp>
      <p:sp>
        <p:nvSpPr>
          <p:cNvPr id="338" name="Google Shape;338;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For our scene, we went with a futuristic concept. This influenced my design with the sound and how I incorporated traditional sounds with the technology and vibe of the future. For example, my scene utilized animal sounds, like bats flying or lion roaring. I wanted to add a futuristic twang to these animals’ sounds. For the research portion, I had to utilize images and sounds from dystopian or futuristic films, art, and architecture to get a feeling for how I wanted to design the sound for this scene. Since our concept is not inherently realistic and exists beyond modern society, it was a bit of a challenge to find inspiration. It also incorporated some fantastical elements, so I wanted to be sure I could incorporate those, too.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Moodboard</a:t>
            </a:r>
            <a:endParaRPr/>
          </a:p>
        </p:txBody>
      </p:sp>
      <p:sp>
        <p:nvSpPr>
          <p:cNvPr id="344" name="Google Shape;344;p4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3"/>
              </a:rPr>
              <a:t>Sound Design Moodboard</a:t>
            </a:r>
            <a:r>
              <a:rPr lang="en"/>
              <a:t> </a:t>
            </a:r>
            <a:endParaRPr/>
          </a:p>
        </p:txBody>
      </p:sp>
      <p:pic>
        <p:nvPicPr>
          <p:cNvPr id="345" name="Google Shape;345;p49"/>
          <p:cNvPicPr preferRelativeResize="0"/>
          <p:nvPr/>
        </p:nvPicPr>
        <p:blipFill>
          <a:blip r:embed="rId4">
            <a:alphaModFix/>
          </a:blip>
          <a:stretch>
            <a:fillRect/>
          </a:stretch>
        </p:blipFill>
        <p:spPr>
          <a:xfrm>
            <a:off x="3887075" y="224175"/>
            <a:ext cx="3759125" cy="4695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Final Design</a:t>
            </a:r>
            <a:endParaRPr/>
          </a:p>
        </p:txBody>
      </p:sp>
      <p:sp>
        <p:nvSpPr>
          <p:cNvPr id="351" name="Google Shape;351;p5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dk1"/>
                </a:solidFill>
                <a:hlinkClick r:id="rId3">
                  <a:extLst>
                    <a:ext uri="{A12FA001-AC4F-418D-AE19-62706E023703}">
                      <ahyp:hlinkClr xmlns:ahyp="http://schemas.microsoft.com/office/drawing/2018/hyperlinkcolor" val="tx"/>
                    </a:ext>
                  </a:extLst>
                </a:hlinkClick>
              </a:rPr>
              <a:t>Sound Folder</a:t>
            </a:r>
            <a:endParaRPr>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Cue Sheet</a:t>
            </a:r>
            <a:endParaRPr/>
          </a:p>
        </p:txBody>
      </p:sp>
      <p:pic>
        <p:nvPicPr>
          <p:cNvPr id="357" name="Google Shape;357;p51"/>
          <p:cNvPicPr preferRelativeResize="0"/>
          <p:nvPr/>
        </p:nvPicPr>
        <p:blipFill>
          <a:blip r:embed="rId3">
            <a:alphaModFix/>
          </a:blip>
          <a:stretch>
            <a:fillRect/>
          </a:stretch>
        </p:blipFill>
        <p:spPr>
          <a:xfrm rot="-5400000">
            <a:off x="3408862" y="-357187"/>
            <a:ext cx="4550999" cy="5857874"/>
          </a:xfrm>
          <a:prstGeom prst="rect">
            <a:avLst/>
          </a:prstGeom>
          <a:noFill/>
          <a:ln>
            <a:noFill/>
          </a:ln>
        </p:spPr>
      </p:pic>
      <p:sp>
        <p:nvSpPr>
          <p:cNvPr id="358" name="Google Shape;358;p51"/>
          <p:cNvSpPr txBox="1">
            <a:spLocks noGrp="1"/>
          </p:cNvSpPr>
          <p:nvPr>
            <p:ph type="body" idx="1"/>
          </p:nvPr>
        </p:nvSpPr>
        <p:spPr>
          <a:xfrm>
            <a:off x="311700" y="1389600"/>
            <a:ext cx="21783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u="sng">
                <a:solidFill>
                  <a:schemeClr val="hlink"/>
                </a:solidFill>
                <a:hlinkClick r:id="rId4"/>
              </a:rPr>
              <a:t>Picture Link</a:t>
            </a:r>
            <a:r>
              <a:rPr lang="en"/>
              <a:t> (in case photo attached is illegible)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Research</a:t>
            </a:r>
            <a:endParaRPr/>
          </a:p>
        </p:txBody>
      </p:sp>
      <p:sp>
        <p:nvSpPr>
          <p:cNvPr id="78" name="Google Shape;78;p16"/>
          <p:cNvSpPr txBox="1">
            <a:spLocks noGrp="1"/>
          </p:cNvSpPr>
          <p:nvPr>
            <p:ph type="body" idx="1"/>
          </p:nvPr>
        </p:nvSpPr>
        <p:spPr>
          <a:xfrm>
            <a:off x="1440368" y="1107063"/>
            <a:ext cx="7215600" cy="3458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a:t>The scene that we decided to depict took place in a cracked capitalistic future, where Dorothy comes from a Utilitarian society to Oz, which has fallen to Capitalism and the Witch is its overseer.  Because we set this in the future, I really wanted shapes and layers to play a big role in the costumes themselves. I also wanted to have very distinct classes and cultures between the high class (The Witch) and the lower class (The Monkeys), as well as having a clear cultural difference between Dorothy and the rest of the characters. To research for these costumes, I looked at dark couture fashion for the Witch, as couture fashion highlights figure and shape, as well as being very grand and over the top. I looked at brands such as Dior, Mugler, Tom Ford, etc. to get an idea of how certain shapes contour the body as well as build upon itself to create illusions. For Dorothy, I wanted to highlight the uniformity of Utilitarian societies, so I looked at jumpers and other worker type outfits that could fit. I also wanted to make it more futuristic, so I researched lower income futuristic fashion and noticed lots of layers of fabric centered around the head, which I really liked because it differentiated her from the rest of the cast as well as make her look sort of like she had been traveling. Lastly, for the Monkeys, I noticed in the script it noted that they had leather wings. I really wanted to utilize leather in my design, which reminded  me of bikers, so I decided to make them a part of a biker gang. This influenced my design as I could find ways to twist the biker aesthetic with a rustic, yet futuristic, looking design. I also wanted to include metallic aspects, as I noticed many futurist articles of clothing had metal accessories, so I added metal knee and elbow pads, as those are things bikers would naturally wear.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Moodboard</a:t>
            </a:r>
            <a:endParaRPr/>
          </a:p>
        </p:txBody>
      </p:sp>
      <p:sp>
        <p:nvSpPr>
          <p:cNvPr id="84" name="Google Shape;84;p17"/>
          <p:cNvSpPr txBox="1">
            <a:spLocks noGrp="1"/>
          </p:cNvSpPr>
          <p:nvPr>
            <p:ph type="body" idx="1"/>
          </p:nvPr>
        </p:nvSpPr>
        <p:spPr>
          <a:xfrm>
            <a:off x="2369063" y="1886850"/>
            <a:ext cx="3798900" cy="24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Matthew put your moodboard here</a:t>
            </a:r>
            <a:endParaRPr/>
          </a:p>
          <a:p>
            <a:pPr marL="0" lvl="0" indent="0" algn="l" rtl="0">
              <a:spcBef>
                <a:spcPts val="1200"/>
              </a:spcBef>
              <a:spcAft>
                <a:spcPts val="1200"/>
              </a:spcAft>
              <a:buNone/>
            </a:pPr>
            <a:r>
              <a:rPr lang="en"/>
              <a:t>You can copy this slide if your moodboard is multiple slides</a:t>
            </a:r>
            <a:endParaRPr/>
          </a:p>
        </p:txBody>
      </p:sp>
      <p:pic>
        <p:nvPicPr>
          <p:cNvPr id="85" name="Google Shape;85;p17"/>
          <p:cNvPicPr preferRelativeResize="0"/>
          <p:nvPr/>
        </p:nvPicPr>
        <p:blipFill>
          <a:blip r:embed="rId3">
            <a:alphaModFix/>
          </a:blip>
          <a:stretch>
            <a:fillRect/>
          </a:stretch>
        </p:blipFill>
        <p:spPr>
          <a:xfrm>
            <a:off x="1880812" y="1311301"/>
            <a:ext cx="6172313" cy="3476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Moodboard (Cont.)</a:t>
            </a:r>
            <a:endParaRPr/>
          </a:p>
        </p:txBody>
      </p:sp>
      <p:pic>
        <p:nvPicPr>
          <p:cNvPr id="91" name="Google Shape;91;p18"/>
          <p:cNvPicPr preferRelativeResize="0"/>
          <p:nvPr/>
        </p:nvPicPr>
        <p:blipFill>
          <a:blip r:embed="rId3">
            <a:alphaModFix/>
          </a:blip>
          <a:stretch>
            <a:fillRect/>
          </a:stretch>
        </p:blipFill>
        <p:spPr>
          <a:xfrm>
            <a:off x="1846369" y="1197196"/>
            <a:ext cx="6332322" cy="3530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Moodboard (Cont.)</a:t>
            </a:r>
            <a:endParaRPr/>
          </a:p>
        </p:txBody>
      </p:sp>
      <p:pic>
        <p:nvPicPr>
          <p:cNvPr id="97" name="Google Shape;97;p19"/>
          <p:cNvPicPr preferRelativeResize="0"/>
          <p:nvPr/>
        </p:nvPicPr>
        <p:blipFill>
          <a:blip r:embed="rId3">
            <a:alphaModFix/>
          </a:blip>
          <a:stretch>
            <a:fillRect/>
          </a:stretch>
        </p:blipFill>
        <p:spPr>
          <a:xfrm>
            <a:off x="1428875" y="1034006"/>
            <a:ext cx="6286233" cy="3530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Final Designs</a:t>
            </a:r>
            <a:endParaRPr/>
          </a:p>
        </p:txBody>
      </p:sp>
      <p:pic>
        <p:nvPicPr>
          <p:cNvPr id="103" name="Google Shape;103;p20"/>
          <p:cNvPicPr preferRelativeResize="0"/>
          <p:nvPr/>
        </p:nvPicPr>
        <p:blipFill>
          <a:blip r:embed="rId3">
            <a:alphaModFix/>
          </a:blip>
          <a:stretch>
            <a:fillRect/>
          </a:stretch>
        </p:blipFill>
        <p:spPr>
          <a:xfrm>
            <a:off x="807769" y="1353345"/>
            <a:ext cx="2095503" cy="2794005"/>
          </a:xfrm>
          <a:prstGeom prst="rect">
            <a:avLst/>
          </a:prstGeom>
          <a:noFill/>
          <a:ln>
            <a:noFill/>
          </a:ln>
        </p:spPr>
      </p:pic>
      <p:pic>
        <p:nvPicPr>
          <p:cNvPr id="104" name="Google Shape;104;p20"/>
          <p:cNvPicPr preferRelativeResize="0"/>
          <p:nvPr/>
        </p:nvPicPr>
        <p:blipFill>
          <a:blip r:embed="rId4">
            <a:alphaModFix/>
          </a:blip>
          <a:stretch>
            <a:fillRect/>
          </a:stretch>
        </p:blipFill>
        <p:spPr>
          <a:xfrm>
            <a:off x="3702288" y="1337963"/>
            <a:ext cx="2118577" cy="2824769"/>
          </a:xfrm>
          <a:prstGeom prst="rect">
            <a:avLst/>
          </a:prstGeom>
          <a:noFill/>
          <a:ln>
            <a:noFill/>
          </a:ln>
        </p:spPr>
      </p:pic>
      <p:pic>
        <p:nvPicPr>
          <p:cNvPr id="105" name="Google Shape;105;p20"/>
          <p:cNvPicPr preferRelativeResize="0"/>
          <p:nvPr/>
        </p:nvPicPr>
        <p:blipFill>
          <a:blip r:embed="rId5">
            <a:alphaModFix/>
          </a:blip>
          <a:stretch>
            <a:fillRect/>
          </a:stretch>
        </p:blipFill>
        <p:spPr>
          <a:xfrm>
            <a:off x="6619900" y="1337980"/>
            <a:ext cx="2118577" cy="28247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Costume pieces needed:</a:t>
            </a:r>
            <a:endParaRPr/>
          </a:p>
        </p:txBody>
      </p:sp>
      <p:sp>
        <p:nvSpPr>
          <p:cNvPr id="111" name="Google Shape;111;p21"/>
          <p:cNvSpPr txBox="1"/>
          <p:nvPr/>
        </p:nvSpPr>
        <p:spPr>
          <a:xfrm>
            <a:off x="311700" y="1103700"/>
            <a:ext cx="2793300" cy="200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Lato"/>
                <a:ea typeface="Lato"/>
                <a:cs typeface="Lato"/>
                <a:sym typeface="Lato"/>
              </a:rPr>
              <a:t>Wicked Witch</a:t>
            </a:r>
            <a:r>
              <a:rPr lang="en">
                <a:solidFill>
                  <a:schemeClr val="dk1"/>
                </a:solidFill>
                <a:latin typeface="Lato"/>
                <a:ea typeface="Lato"/>
                <a:cs typeface="Lato"/>
                <a:sym typeface="Lato"/>
              </a:rPr>
              <a: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Metallic hair pins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Metallic space earrings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Black dress with greenish blue spikes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Silver whistle</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Green corset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Black sparkly shoes</a:t>
            </a:r>
            <a:endParaRPr>
              <a:solidFill>
                <a:schemeClr val="dk1"/>
              </a:solidFill>
              <a:latin typeface="Lato"/>
              <a:ea typeface="Lato"/>
              <a:cs typeface="Lato"/>
              <a:sym typeface="Lato"/>
            </a:endParaRPr>
          </a:p>
        </p:txBody>
      </p:sp>
      <p:sp>
        <p:nvSpPr>
          <p:cNvPr id="112" name="Google Shape;112;p21"/>
          <p:cNvSpPr txBox="1"/>
          <p:nvPr/>
        </p:nvSpPr>
        <p:spPr>
          <a:xfrm>
            <a:off x="3175343" y="1103700"/>
            <a:ext cx="27933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Lato"/>
                <a:ea typeface="Lato"/>
                <a:cs typeface="Lato"/>
                <a:sym typeface="Lato"/>
              </a:rPr>
              <a:t>Dorothy</a:t>
            </a:r>
            <a:r>
              <a:rPr lang="en">
                <a:solidFill>
                  <a:schemeClr val="dk1"/>
                </a:solidFill>
                <a:latin typeface="Lato"/>
                <a:ea typeface="Lato"/>
                <a:cs typeface="Lato"/>
                <a:sym typeface="Lato"/>
              </a:rPr>
              <a: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hood</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Blue eye mask</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Light and dark blue transparent shawl</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Blue jumper</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Thick brown belt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fabric sash</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Long black sleeveless gloves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sleeves gloves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knee pads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Leather &amp; metal boots</a:t>
            </a:r>
            <a:endParaRPr>
              <a:solidFill>
                <a:schemeClr val="dk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
        <p:nvSpPr>
          <p:cNvPr id="113" name="Google Shape;113;p21"/>
          <p:cNvSpPr txBox="1"/>
          <p:nvPr/>
        </p:nvSpPr>
        <p:spPr>
          <a:xfrm flipH="1">
            <a:off x="6124575" y="1103700"/>
            <a:ext cx="26400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Lato"/>
                <a:ea typeface="Lato"/>
                <a:cs typeface="Lato"/>
                <a:sym typeface="Lato"/>
              </a:rPr>
              <a:t>Monkeys</a:t>
            </a:r>
            <a:r>
              <a:rPr lang="en">
                <a:solidFill>
                  <a:schemeClr val="dk1"/>
                </a:solidFill>
                <a:latin typeface="Lato"/>
                <a:ea typeface="Lato"/>
                <a:cs typeface="Lato"/>
                <a:sym typeface="Lato"/>
              </a:rPr>
              <a: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Silver biker goggles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Monkey ears/ tail</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leather bat-esque wings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Blackish brown leather jacket and pants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Black shirt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Brown belt</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Black fabric patch</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Metal knee/ elbow pads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Chains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Fingerless spiky gloves</a:t>
            </a:r>
            <a:endParaRPr>
              <a:solidFill>
                <a:schemeClr val="dk1"/>
              </a:solidFill>
              <a:latin typeface="Lato"/>
              <a:ea typeface="Lato"/>
              <a:cs typeface="Lato"/>
              <a:sym typeface="Lato"/>
            </a:endParaRPr>
          </a:p>
          <a:p>
            <a:pPr marL="457200" lvl="0" indent="-317500" algn="l" rtl="0">
              <a:spcBef>
                <a:spcPts val="0"/>
              </a:spcBef>
              <a:spcAft>
                <a:spcPts val="0"/>
              </a:spcAft>
              <a:buClr>
                <a:schemeClr val="dk1"/>
              </a:buClr>
              <a:buSzPts val="1400"/>
              <a:buFont typeface="Lato"/>
              <a:buChar char="●"/>
            </a:pPr>
            <a:r>
              <a:rPr lang="en">
                <a:solidFill>
                  <a:schemeClr val="dk1"/>
                </a:solidFill>
                <a:latin typeface="Lato"/>
                <a:ea typeface="Lato"/>
                <a:cs typeface="Lato"/>
                <a:sym typeface="Lato"/>
              </a:rPr>
              <a:t>Leather boots</a:t>
            </a:r>
            <a:endParaRPr>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2620</Words>
  <Application>Microsoft Office PowerPoint</Application>
  <PresentationFormat>On-screen Show (16:9)</PresentationFormat>
  <Paragraphs>115</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Lato</vt:lpstr>
      <vt:lpstr>Oswald</vt:lpstr>
      <vt:lpstr>Average</vt:lpstr>
      <vt:lpstr>Comfortaa</vt:lpstr>
      <vt:lpstr>Slate</vt:lpstr>
      <vt:lpstr>Final Design Project</vt:lpstr>
      <vt:lpstr>Unifying Concept</vt:lpstr>
      <vt:lpstr>Costume</vt:lpstr>
      <vt:lpstr>Research</vt:lpstr>
      <vt:lpstr>Moodboard</vt:lpstr>
      <vt:lpstr>Moodboard (Cont.)</vt:lpstr>
      <vt:lpstr>Moodboard (Cont.)</vt:lpstr>
      <vt:lpstr>Final Designs</vt:lpstr>
      <vt:lpstr>Costume pieces needed:</vt:lpstr>
      <vt:lpstr>Reasoning</vt:lpstr>
      <vt:lpstr>Set</vt:lpstr>
      <vt:lpstr>Research</vt:lpstr>
      <vt:lpstr>Moodboard</vt:lpstr>
      <vt:lpstr>PowerPoint Presentation</vt:lpstr>
      <vt:lpstr>PowerPoint Presentation</vt:lpstr>
      <vt:lpstr>PowerPoint Presentation</vt:lpstr>
      <vt:lpstr>Final Design</vt:lpstr>
      <vt:lpstr>Explanation of the Designer’s Choices</vt:lpstr>
      <vt:lpstr>Explanation of the Designer’s Choices (Cont.)</vt:lpstr>
      <vt:lpstr>Lights</vt:lpstr>
      <vt:lpstr>Research</vt:lpstr>
      <vt:lpstr>Moodboard</vt:lpstr>
      <vt:lpstr>Mood board (Cont)</vt:lpstr>
      <vt:lpstr>Mood Board (Cont)</vt:lpstr>
      <vt:lpstr>Final Design</vt:lpstr>
      <vt:lpstr>Final Design (Cont)</vt:lpstr>
      <vt:lpstr>Cue Sheets</vt:lpstr>
      <vt:lpstr>PowerPoint Presentation</vt:lpstr>
      <vt:lpstr>PowerPoint Presentation</vt:lpstr>
      <vt:lpstr>PowerPoint Presentation</vt:lpstr>
      <vt:lpstr>PowerPoint Presentation</vt:lpstr>
      <vt:lpstr>Explanation of the Designer’s Choices</vt:lpstr>
      <vt:lpstr>Explanation of the Designer’s Choices (Cont.)</vt:lpstr>
      <vt:lpstr>Explanation of the Designer’s Choices (Cont.)</vt:lpstr>
      <vt:lpstr>Sound</vt:lpstr>
      <vt:lpstr>Research</vt:lpstr>
      <vt:lpstr>Moodboard</vt:lpstr>
      <vt:lpstr>Final Design</vt:lpstr>
      <vt:lpstr>Cue Sheet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Design Project</dc:title>
  <cp:lastModifiedBy>Cory Wilkerson</cp:lastModifiedBy>
  <cp:revision>1</cp:revision>
  <dcterms:modified xsi:type="dcterms:W3CDTF">2023-03-14T18:08:43Z</dcterms:modified>
</cp:coreProperties>
</file>